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8"/>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ype="http://schemas.openxmlformats.org/officeDocument/2006/relationships/presProps" Target="presProps.xml"/>  <Relationship Id="rId15" Type="http://schemas.openxmlformats.org/officeDocument/2006/relationships/viewProps" Target="viewProps.xml"/>  <Relationship Id="rId16" Type="http://schemas.openxmlformats.org/officeDocument/2006/relationships/theme" Target="theme/theme1.xml"/>  <Relationship Id="rId17" Type="http://schemas.openxmlformats.org/officeDocument/2006/relationships/tableStyles" Target="tableStyles.xml"/>  <Relationship Id="rId1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svg" Type="http://schemas.openxmlformats.org/officeDocument/2006/relationships/image"/><Relationship Id="rId3" Target="../media/image3.png" Type="http://schemas.openxmlformats.org/officeDocument/2006/relationships/image"/><Relationship Id="rId4" Target="../slideLayouts/slideLayout1.xml" Type="http://schemas.openxmlformats.org/officeDocument/2006/relationships/slideLayout"/><Relationship Id="rId5"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61.png" Type="http://schemas.openxmlformats.org/officeDocument/2006/relationships/image"/><Relationship Id="rId2" Target="../media/image62.svg" Type="http://schemas.openxmlformats.org/officeDocument/2006/relationships/image"/><Relationship Id="rId3" Target="../slideLayouts/slideLayout1.xml" Type="http://schemas.openxmlformats.org/officeDocument/2006/relationships/slideLayout"/><Relationship Id="rId4"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63.png" Type="http://schemas.openxmlformats.org/officeDocument/2006/relationships/image"/><Relationship Id="rId2" Target="../media/image64.sv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79.png" Type="http://schemas.openxmlformats.org/officeDocument/2006/relationships/image"/><Relationship Id="rId18" Target="../media/image80.svg" Type="http://schemas.openxmlformats.org/officeDocument/2006/relationships/image"/><Relationship Id="rId19" Target="../media/image81.png" Type="http://schemas.openxmlformats.org/officeDocument/2006/relationships/image"/><Relationship Id="rId20" Target="../media/image82.svg" Type="http://schemas.openxmlformats.org/officeDocument/2006/relationships/image"/><Relationship Id="rId21" Target="../media/image83.png" Type="http://schemas.openxmlformats.org/officeDocument/2006/relationships/image"/><Relationship Id="rId22" Target="../media/image84.svg" Type="http://schemas.openxmlformats.org/officeDocument/2006/relationships/image"/><Relationship Id="rId23" Target="../media/image85.png" Type="http://schemas.openxmlformats.org/officeDocument/2006/relationships/image"/><Relationship Id="rId24" Target="../media/image86.svg" Type="http://schemas.openxmlformats.org/officeDocument/2006/relationships/image"/><Relationship Id="rId25" Target="../slideLayouts/slideLayout1.xml" Type="http://schemas.openxmlformats.org/officeDocument/2006/relationships/slideLayout"/><Relationship Id="rId26"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slideLayouts/slideLayout1.xml" Type="http://schemas.openxmlformats.org/officeDocument/2006/relationships/slideLayout"/><Relationship Id="rId10"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12.png" Type="http://schemas.openxmlformats.org/officeDocument/2006/relationships/image"/><Relationship Id="rId2" Target="../media/image13.sv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30.png" Type="http://schemas.openxmlformats.org/officeDocument/2006/relationships/image"/><Relationship Id="rId20" Target="../media/image31.svg" Type="http://schemas.openxmlformats.org/officeDocument/2006/relationships/image"/><Relationship Id="rId21" Target="../media/image32.png" Type="http://schemas.openxmlformats.org/officeDocument/2006/relationships/image"/><Relationship Id="rId22" Target="../media/image33.svg" Type="http://schemas.openxmlformats.org/officeDocument/2006/relationships/image"/><Relationship Id="rId23" Target="../media/image34.png" Type="http://schemas.openxmlformats.org/officeDocument/2006/relationships/image"/><Relationship Id="rId24" Target="../media/image35.svg" Type="http://schemas.openxmlformats.org/officeDocument/2006/relationships/image"/><Relationship Id="rId25" Target="../slideLayouts/slideLayout1.xml" Type="http://schemas.openxmlformats.org/officeDocument/2006/relationships/slideLayout"/><Relationship Id="rId26"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36.png" Type="http://schemas.openxmlformats.org/officeDocument/2006/relationships/image"/><Relationship Id="rId2" Target="../media/image37.sv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slideLayouts/slideLayout1.xml" Type="http://schemas.openxmlformats.org/officeDocument/2006/relationships/slideLayout"/><Relationship Id="rId10"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44.png" Type="http://schemas.openxmlformats.org/officeDocument/2006/relationships/image"/><Relationship Id="rId2" Target="../media/image45.sv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46.png" Type="http://schemas.openxmlformats.org/officeDocument/2006/relationships/image"/><Relationship Id="rId2" Target="../media/image47.sv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 Id="rId10" Target="../media/image55.svg" Type="http://schemas.openxmlformats.org/officeDocument/2006/relationships/image"/><Relationship Id="rId11" Target="../slideLayouts/slideLayout1.xml" Type="http://schemas.openxmlformats.org/officeDocument/2006/relationships/slideLayout"/><Relationship Id="rId1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56.png" Type="http://schemas.openxmlformats.org/officeDocument/2006/relationships/image"/><Relationship Id="rId2" Target="../media/image57.svg" Type="http://schemas.openxmlformats.org/officeDocument/2006/relationships/image"/><Relationship Id="rId3" Target="../slideLayouts/slideLayout1.xml" Type="http://schemas.openxmlformats.org/officeDocument/2006/relationships/slideLayout"/><Relationship Id="rId4"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58.png" Type="http://schemas.openxmlformats.org/officeDocument/2006/relationships/image"/><Relationship Id="rId2" Target="../media/image59.svg" Type="http://schemas.openxmlformats.org/officeDocument/2006/relationships/image"/><Relationship Id="rId3" Target="../slideLayouts/slideLayout1.xml" Type="http://schemas.openxmlformats.org/officeDocument/2006/relationships/slideLayout"/><Relationship Id="rId4"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60.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8475" cy="114271"/>
          </a:xfrm>
          <a:prstGeom prst="rect">
            <a:avLst/>
          </a:prstGeom>
        </p:spPr>
      </p:pic>
      <p:sp>
        <p:nvSpPr>
          <p:cNvPr id="3" name="Object 2"/>
          <p:cNvSpPr/>
          <p:nvPr/>
        </p:nvSpPr>
        <p:spPr>
          <a:xfrm>
            <a:off x="380905" y="5184024"/>
            <a:ext cx="12284178" cy="1371257"/>
          </a:xfrm>
          <a:prstGeom prst="rect">
            <a:avLst/>
          </a:prstGeom>
          <a:noFill/>
        </p:spPr>
        <p:txBody>
          <a:bodyPr wrap="square" rtlCol="0" anchor="t" bIns="0" lIns="0" rIns="0" tIns="0"/>
          <a:lstStyle/>
          <a:p>
            <a:pPr algn="l">
              <a:lnSpc>
                <a:spcPts val="5464"/>
              </a:lnSpc>
              <a:buNone/>
            </a:pPr>
            <a:r>
              <a:rPr lang="en-US" sz="5130" spc="51" kern="0" dirty="0" smtClean="0">
                <a:solidFill>
                  <a:srgbClr val="071023"/>
                </a:solidFill>
                <a:latin typeface="Poppins" pitchFamily="34" charset="0"/>
                <a:ea typeface="Poppins" pitchFamily="34" charset="-122"/>
                <a:cs typeface="Poppins" pitchFamily="34" charset="-120"/>
              </a:rPr>
              <a:t>Identity and Access Management (IAM) Implementation Plan</a:t>
            </a:r>
            <a:endParaRPr lang="en-US" dirty="0"/>
          </a:p>
        </p:txBody>
      </p:sp>
      <p:pic>
        <p:nvPicPr>
          <p:cNvPr id="4" name="Object 3" descr="preencoded.png">    </p:cNvPr>
          <p:cNvPicPr>
            <a:picLocks noChangeAspect="1"/>
          </p:cNvPicPr>
          <p:nvPr/>
        </p:nvPicPr>
        <p:blipFill>
          <a:blip r:embed="rId3"/>
          <a:srcRect l="0" r="0" t="20735" b="20735"/>
          <a:stretch/>
        </p:blipFill>
        <p:spPr>
          <a:xfrm>
            <a:off x="0" y="114271"/>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8475"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Phase 2 - Design and Integration</a:t>
            </a:r>
            <a:endParaRPr lang="en-US" dirty="0"/>
          </a:p>
        </p:txBody>
      </p:sp>
      <p:sp>
        <p:nvSpPr>
          <p:cNvPr id="4" name="Object 3"/>
          <p:cNvSpPr/>
          <p:nvPr/>
        </p:nvSpPr>
        <p:spPr>
          <a:xfrm>
            <a:off x="952262" y="2205379"/>
            <a:ext cx="5446938" cy="3508341"/>
          </a:xfrm>
          <a:prstGeom prst="rect">
            <a:avLst/>
          </a:prstGeom>
          <a:noFill/>
        </p:spPr>
        <p:txBody>
          <a:bodyPr wrap="square" rtlCol="0" anchor="t" bIns="0" lIns="0" rIns="0" tIns="0"/>
          <a:lstStyle/>
          <a:p>
            <a:pPr algn="l" marL="242900" indent="-242900">
              <a:lnSpc>
                <a:spcPts val="2177"/>
              </a:lnSpc>
              <a:buSzPct val="100000"/>
              <a:buChar char="•"/>
            </a:pPr>
            <a:r>
              <a:rPr lang="en-US" sz="1728" dirty="0" smtClean="0">
                <a:solidFill>
                  <a:srgbClr val="071023"/>
                </a:solidFill>
                <a:latin typeface="Space Mono" pitchFamily="34" charset="0"/>
                <a:ea typeface="Space Mono" pitchFamily="34" charset="-122"/>
                <a:cs typeface="Space Mono" pitchFamily="34" charset="-120"/>
              </a:rPr>
              <a:t>Define IAM Architecture Design</a:t>
            </a:r>
          </a:p>
          <a:p>
            <a:pPr algn="l" lvl="1">
              <a:lnSpc>
                <a:spcPts val="1468"/>
              </a:lnSpc>
              <a:spcBef>
                <a:spcPts val="355"/>
              </a:spcBef>
              <a:buNone/>
            </a:pPr>
            <a:r>
              <a:rPr lang="en-US" sz="1049" dirty="0" smtClean="0">
                <a:solidFill>
                  <a:srgbClr val="000000">
                    <a:alpha val="80000"/>
                  </a:srgbClr>
                </a:solidFill>
                <a:latin typeface="Space Mono" pitchFamily="34" charset="0"/>
                <a:ea typeface="Space Mono" pitchFamily="34" charset="-122"/>
                <a:cs typeface="Space Mono" pitchFamily="34" charset="-120"/>
              </a:rPr>
              <a:t>Establish the overall design of the IAM system, including its components, interfaces, and integration points.</a:t>
            </a:r>
          </a:p>
          <a:p>
            <a:pPr algn="l" marL="242900" indent="-242900">
              <a:lnSpc>
                <a:spcPts val="2177"/>
              </a:lnSpc>
              <a:spcBef>
                <a:spcPts val="2093"/>
              </a:spcBef>
              <a:buSzPct val="100000"/>
              <a:buChar char="•"/>
            </a:pPr>
            <a:r>
              <a:rPr lang="en-US" sz="1728" dirty="0" smtClean="0">
                <a:solidFill>
                  <a:srgbClr val="071023"/>
                </a:solidFill>
                <a:latin typeface="Space Mono" pitchFamily="34" charset="0"/>
                <a:ea typeface="Space Mono" pitchFamily="34" charset="-122"/>
                <a:cs typeface="Space Mono" pitchFamily="34" charset="-120"/>
              </a:rPr>
              <a:t>Identify IAM Components and Interfaces</a:t>
            </a:r>
          </a:p>
          <a:p>
            <a:pPr algn="l" lvl="1">
              <a:lnSpc>
                <a:spcPts val="1468"/>
              </a:lnSpc>
              <a:spcBef>
                <a:spcPts val="355"/>
              </a:spcBef>
              <a:buNone/>
            </a:pPr>
            <a:r>
              <a:rPr lang="en-US" sz="1049" dirty="0" smtClean="0">
                <a:solidFill>
                  <a:srgbClr val="000000">
                    <a:alpha val="80000"/>
                  </a:srgbClr>
                </a:solidFill>
                <a:latin typeface="Space Mono" pitchFamily="34" charset="0"/>
                <a:ea typeface="Space Mono" pitchFamily="34" charset="-122"/>
                <a:cs typeface="Space Mono" pitchFamily="34" charset="-120"/>
              </a:rPr>
              <a:t>Determine the various components of the IAM system, such as identity management, authentication, authorization, and access control, and their respective interfaces.</a:t>
            </a:r>
          </a:p>
          <a:p>
            <a:pPr algn="l" marL="242900" indent="-242900">
              <a:lnSpc>
                <a:spcPts val="2177"/>
              </a:lnSpc>
              <a:spcBef>
                <a:spcPts val="2093"/>
              </a:spcBef>
              <a:buSzPct val="100000"/>
              <a:buChar char="•"/>
            </a:pPr>
            <a:r>
              <a:rPr lang="en-US" sz="1728" dirty="0" smtClean="0">
                <a:solidFill>
                  <a:srgbClr val="071023"/>
                </a:solidFill>
                <a:latin typeface="Space Mono" pitchFamily="34" charset="0"/>
                <a:ea typeface="Space Mono" pitchFamily="34" charset="-122"/>
                <a:cs typeface="Space Mono" pitchFamily="34" charset="-120"/>
              </a:rPr>
              <a:t>Develop High-Level Design Documentation</a:t>
            </a:r>
          </a:p>
          <a:p>
            <a:pPr algn="l" lvl="1">
              <a:lnSpc>
                <a:spcPts val="1468"/>
              </a:lnSpc>
              <a:spcBef>
                <a:spcPts val="355"/>
              </a:spcBef>
              <a:buNone/>
            </a:pPr>
            <a:r>
              <a:rPr lang="en-US" sz="1049" dirty="0" smtClean="0">
                <a:solidFill>
                  <a:srgbClr val="000000">
                    <a:alpha val="80000"/>
                  </a:srgbClr>
                </a:solidFill>
                <a:latin typeface="Space Mono" pitchFamily="34" charset="0"/>
                <a:ea typeface="Space Mono" pitchFamily="34" charset="-122"/>
                <a:cs typeface="Space Mono" pitchFamily="34" charset="-120"/>
              </a:rPr>
              <a:t>Create detailed design documentation that outlines the IAM architecture, including technical specifications, data flows, and integration requirements.</a:t>
            </a:r>
            <a:endParaRPr lang="en-US" dirty="0"/>
          </a:p>
        </p:txBody>
      </p:sp>
      <p:sp>
        <p:nvSpPr>
          <p:cNvPr id="5" name="Object 4"/>
          <p:cNvSpPr/>
          <p:nvPr/>
        </p:nvSpPr>
        <p:spPr>
          <a:xfrm>
            <a:off x="6284928" y="2205379"/>
            <a:ext cx="5446938" cy="2458026"/>
          </a:xfrm>
          <a:prstGeom prst="rect">
            <a:avLst/>
          </a:prstGeom>
          <a:noFill/>
        </p:spPr>
        <p:txBody>
          <a:bodyPr wrap="square" rtlCol="0" anchor="t" bIns="0" lIns="0" rIns="0" tIns="0"/>
          <a:lstStyle/>
          <a:p>
            <a:pPr algn="l" marL="242900" indent="-242900">
              <a:lnSpc>
                <a:spcPts val="2177"/>
              </a:lnSpc>
              <a:buSzPct val="100000"/>
              <a:buChar char="•"/>
            </a:pPr>
            <a:r>
              <a:rPr lang="en-US" sz="1728" dirty="0" smtClean="0">
                <a:solidFill>
                  <a:srgbClr val="071023"/>
                </a:solidFill>
                <a:latin typeface="Space Mono" pitchFamily="34" charset="0"/>
                <a:ea typeface="Space Mono" pitchFamily="34" charset="-122"/>
                <a:cs typeface="Space Mono" pitchFamily="34" charset="-120"/>
              </a:rPr>
              <a:t>Integrate with Existing Systems</a:t>
            </a:r>
          </a:p>
          <a:p>
            <a:pPr algn="l" lvl="1">
              <a:lnSpc>
                <a:spcPts val="1468"/>
              </a:lnSpc>
              <a:spcBef>
                <a:spcPts val="355"/>
              </a:spcBef>
              <a:buNone/>
            </a:pPr>
            <a:r>
              <a:rPr lang="en-US" sz="1049" dirty="0" smtClean="0">
                <a:solidFill>
                  <a:srgbClr val="000000">
                    <a:alpha val="80000"/>
                  </a:srgbClr>
                </a:solidFill>
                <a:latin typeface="Space Mono" pitchFamily="34" charset="0"/>
                <a:ea typeface="Space Mono" pitchFamily="34" charset="-122"/>
                <a:cs typeface="Space Mono" pitchFamily="34" charset="-120"/>
              </a:rPr>
              <a:t>Configure the IAM system to seamlessly integrate with the organization's existing applications, databases, and infrastructure, ensuring a smooth transition.</a:t>
            </a:r>
          </a:p>
          <a:p>
            <a:pPr algn="l" marL="242900" indent="-242900">
              <a:lnSpc>
                <a:spcPts val="2177"/>
              </a:lnSpc>
              <a:spcBef>
                <a:spcPts val="2093"/>
              </a:spcBef>
              <a:buSzPct val="100000"/>
              <a:buChar char="•"/>
            </a:pPr>
            <a:r>
              <a:rPr lang="en-US" sz="1728" dirty="0" smtClean="0">
                <a:solidFill>
                  <a:srgbClr val="071023"/>
                </a:solidFill>
                <a:latin typeface="Space Mono" pitchFamily="34" charset="0"/>
                <a:ea typeface="Space Mono" pitchFamily="34" charset="-122"/>
                <a:cs typeface="Space Mono" pitchFamily="34" charset="-120"/>
              </a:rPr>
              <a:t>Configure Authentication and Authorization Mechanisms</a:t>
            </a:r>
          </a:p>
          <a:p>
            <a:pPr algn="l" lvl="1">
              <a:lnSpc>
                <a:spcPts val="1468"/>
              </a:lnSpc>
              <a:spcBef>
                <a:spcPts val="355"/>
              </a:spcBef>
              <a:buNone/>
            </a:pPr>
            <a:r>
              <a:rPr lang="en-US" sz="1049" dirty="0" smtClean="0">
                <a:solidFill>
                  <a:srgbClr val="000000">
                    <a:alpha val="80000"/>
                  </a:srgbClr>
                </a:solidFill>
                <a:latin typeface="Space Mono" pitchFamily="34" charset="0"/>
                <a:ea typeface="Space Mono" pitchFamily="34" charset="-122"/>
                <a:cs typeface="Space Mono" pitchFamily="34" charset="-120"/>
              </a:rPr>
              <a:t>Set up the necessary authentication and authorization mechanisms, such as single sign-on (SSO), multi-factor authentication (MFA), and role-based access control (RBAC), to secure access to enterprise resources.</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8475"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Phase 3 - Testing and Quality Assurance</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 y="3966170"/>
            <a:ext cx="12217520" cy="38090"/>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9575" y="2840121"/>
            <a:ext cx="9523" cy="1142714"/>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440" y="3918557"/>
            <a:ext cx="114271" cy="123794"/>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9236" y="3975693"/>
            <a:ext cx="9523" cy="971307"/>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62102" y="3918557"/>
            <a:ext cx="114271" cy="123794"/>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8811" y="2494640"/>
            <a:ext cx="9523" cy="1485529"/>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1677" y="3918557"/>
            <a:ext cx="114271" cy="123794"/>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38375" y="3975693"/>
            <a:ext cx="9523" cy="1142714"/>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1240" y="3918557"/>
            <a:ext cx="123794" cy="123794"/>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48047" y="2840121"/>
            <a:ext cx="9523" cy="1142714"/>
          </a:xfrm>
          <a:prstGeom prst="rect">
            <a:avLst/>
          </a:prstGeom>
        </p:spPr>
      </p:pic>
      <p:pic>
        <p:nvPicPr>
          <p:cNvPr id="14" name="Object 13" descr="preencoded.png">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90913" y="3918557"/>
            <a:ext cx="114271" cy="123794"/>
          </a:xfrm>
          <a:prstGeom prst="rect">
            <a:avLst/>
          </a:prstGeom>
        </p:spPr>
      </p:pic>
      <p:sp>
        <p:nvSpPr>
          <p:cNvPr id="15" name="Object 14"/>
          <p:cNvSpPr/>
          <p:nvPr/>
        </p:nvSpPr>
        <p:spPr>
          <a:xfrm>
            <a:off x="1842927" y="2706804"/>
            <a:ext cx="133317" cy="133317"/>
          </a:xfrm>
          <a:prstGeom prst="ellipse">
            <a:avLst/>
          </a:prstGeom>
          <a:solidFill>
            <a:srgbClr val="b9d5b1"/>
          </a:solidFill>
        </p:spPr>
      </p:sp>
      <p:sp>
        <p:nvSpPr>
          <p:cNvPr id="16" name="Object 15"/>
          <p:cNvSpPr/>
          <p:nvPr/>
        </p:nvSpPr>
        <p:spPr>
          <a:xfrm>
            <a:off x="2071487" y="2666620"/>
            <a:ext cx="1916903" cy="199975"/>
          </a:xfrm>
          <a:prstGeom prst="rect">
            <a:avLst/>
          </a:prstGeom>
          <a:noFill/>
        </p:spPr>
        <p:txBody>
          <a:bodyPr wrap="square" rtlCol="0" anchor="t" bIns="0" lIns="0" rIns="0" tIns="0"/>
          <a:lstStyle/>
          <a:p>
            <a:pPr algn="l">
              <a:lnSpc>
                <a:spcPts val="1633"/>
              </a:lnSpc>
              <a:buNone/>
            </a:pPr>
            <a:r>
              <a:rPr lang="en-US" sz="1296" dirty="0" smtClean="0">
                <a:solidFill>
                  <a:srgbClr val="071023"/>
                </a:solidFill>
                <a:latin typeface="Space Mono" pitchFamily="34" charset="0"/>
                <a:ea typeface="Space Mono" pitchFamily="34" charset="-122"/>
                <a:cs typeface="Space Mono" pitchFamily="34" charset="-120"/>
              </a:rPr>
              <a:t>Week 13</a:t>
            </a:r>
            <a:endParaRPr lang="en-US" dirty="0"/>
          </a:p>
        </p:txBody>
      </p:sp>
      <p:sp>
        <p:nvSpPr>
          <p:cNvPr id="17" name="Object 16"/>
          <p:cNvSpPr/>
          <p:nvPr/>
        </p:nvSpPr>
        <p:spPr>
          <a:xfrm>
            <a:off x="2071487" y="2949472"/>
            <a:ext cx="1916903" cy="685629"/>
          </a:xfrm>
          <a:prstGeom prst="rect">
            <a:avLst/>
          </a:prstGeom>
          <a:noFill/>
        </p:spPr>
        <p:txBody>
          <a:bodyPr wrap="square" rtlCol="0" anchor="t" bIns="0" lIns="0" rIns="0" tIns="0"/>
          <a:lstStyle/>
          <a:p>
            <a:pPr algn="l">
              <a:lnSpc>
                <a:spcPts val="1361"/>
              </a:lnSpc>
              <a:spcBef>
                <a:spcPts val="640"/>
              </a:spcBef>
              <a:buNone/>
            </a:pPr>
            <a:r>
              <a:rPr lang="en-US" sz="972" dirty="0" smtClean="0">
                <a:solidFill>
                  <a:srgbClr val="000000">
                    <a:alpha val="80000"/>
                  </a:srgbClr>
                </a:solidFill>
                <a:latin typeface="Space Mono" pitchFamily="34" charset="0"/>
                <a:ea typeface="Space Mono" pitchFamily="34" charset="-122"/>
                <a:cs typeface="Space Mono" pitchFamily="34" charset="-120"/>
              </a:rPr>
              <a:t>Develop comprehensive test plans and scripts to validate IAM system functionality</a:t>
            </a:r>
            <a:endParaRPr lang="en-US" dirty="0"/>
          </a:p>
        </p:txBody>
      </p:sp>
      <p:sp>
        <p:nvSpPr>
          <p:cNvPr id="18" name="Object 17"/>
          <p:cNvSpPr/>
          <p:nvPr/>
        </p:nvSpPr>
        <p:spPr>
          <a:xfrm>
            <a:off x="3752512" y="4939561"/>
            <a:ext cx="133306" cy="133317"/>
          </a:xfrm>
          <a:prstGeom prst="ellipse">
            <a:avLst/>
          </a:prstGeom>
          <a:solidFill>
            <a:srgbClr val="f66a2e"/>
          </a:solidFill>
        </p:spPr>
      </p:sp>
      <p:sp>
        <p:nvSpPr>
          <p:cNvPr id="19" name="Object 18"/>
          <p:cNvSpPr/>
          <p:nvPr/>
        </p:nvSpPr>
        <p:spPr>
          <a:xfrm>
            <a:off x="3981089" y="4899389"/>
            <a:ext cx="1581707" cy="199975"/>
          </a:xfrm>
          <a:prstGeom prst="rect">
            <a:avLst/>
          </a:prstGeom>
          <a:noFill/>
        </p:spPr>
        <p:txBody>
          <a:bodyPr wrap="square" rtlCol="0" anchor="t" bIns="0" lIns="0" rIns="0" tIns="0"/>
          <a:lstStyle/>
          <a:p>
            <a:pPr algn="l">
              <a:lnSpc>
                <a:spcPts val="1633"/>
              </a:lnSpc>
              <a:buNone/>
            </a:pPr>
            <a:r>
              <a:rPr lang="en-US" sz="1296" dirty="0" smtClean="0">
                <a:solidFill>
                  <a:srgbClr val="071023"/>
                </a:solidFill>
                <a:latin typeface="Space Mono" pitchFamily="34" charset="0"/>
                <a:ea typeface="Space Mono" pitchFamily="34" charset="-122"/>
                <a:cs typeface="Space Mono" pitchFamily="34" charset="-120"/>
              </a:rPr>
              <a:t>Week 14</a:t>
            </a:r>
            <a:endParaRPr lang="en-US" dirty="0"/>
          </a:p>
        </p:txBody>
      </p:sp>
      <p:sp>
        <p:nvSpPr>
          <p:cNvPr id="20" name="Object 19"/>
          <p:cNvSpPr/>
          <p:nvPr/>
        </p:nvSpPr>
        <p:spPr>
          <a:xfrm>
            <a:off x="3981089" y="5182240"/>
            <a:ext cx="1581707" cy="1028443"/>
          </a:xfrm>
          <a:prstGeom prst="rect">
            <a:avLst/>
          </a:prstGeom>
          <a:noFill/>
        </p:spPr>
        <p:txBody>
          <a:bodyPr wrap="square" rtlCol="0" anchor="t" bIns="0" lIns="0" rIns="0" tIns="0"/>
          <a:lstStyle/>
          <a:p>
            <a:pPr algn="l">
              <a:lnSpc>
                <a:spcPts val="1361"/>
              </a:lnSpc>
              <a:spcBef>
                <a:spcPts val="640"/>
              </a:spcBef>
              <a:buNone/>
            </a:pPr>
            <a:r>
              <a:rPr lang="en-US" sz="972" dirty="0" smtClean="0">
                <a:solidFill>
                  <a:srgbClr val="000000">
                    <a:alpha val="80000"/>
                  </a:srgbClr>
                </a:solidFill>
                <a:latin typeface="Space Mono" pitchFamily="34" charset="0"/>
                <a:ea typeface="Space Mono" pitchFamily="34" charset="-122"/>
                <a:cs typeface="Space Mono" pitchFamily="34" charset="-120"/>
              </a:rPr>
              <a:t>Conduct thorough testing of authentication, authorization, and access control mechanisms</a:t>
            </a:r>
            <a:endParaRPr lang="en-US" dirty="0"/>
          </a:p>
        </p:txBody>
      </p:sp>
      <p:sp>
        <p:nvSpPr>
          <p:cNvPr id="21" name="Object 20"/>
          <p:cNvSpPr/>
          <p:nvPr/>
        </p:nvSpPr>
        <p:spPr>
          <a:xfrm>
            <a:off x="5662087" y="2361312"/>
            <a:ext cx="133317" cy="133317"/>
          </a:xfrm>
          <a:prstGeom prst="ellipse">
            <a:avLst/>
          </a:prstGeom>
          <a:solidFill>
            <a:srgbClr val="f3ae37"/>
          </a:solidFill>
        </p:spPr>
      </p:sp>
      <p:sp>
        <p:nvSpPr>
          <p:cNvPr id="22" name="Object 21"/>
          <p:cNvSpPr/>
          <p:nvPr/>
        </p:nvSpPr>
        <p:spPr>
          <a:xfrm>
            <a:off x="5890692" y="2321140"/>
            <a:ext cx="2000702" cy="199975"/>
          </a:xfrm>
          <a:prstGeom prst="rect">
            <a:avLst/>
          </a:prstGeom>
          <a:noFill/>
        </p:spPr>
        <p:txBody>
          <a:bodyPr wrap="square" rtlCol="0" anchor="t" bIns="0" lIns="0" rIns="0" tIns="0"/>
          <a:lstStyle/>
          <a:p>
            <a:pPr algn="l">
              <a:lnSpc>
                <a:spcPts val="1633"/>
              </a:lnSpc>
              <a:buNone/>
            </a:pPr>
            <a:r>
              <a:rPr lang="en-US" sz="1296" dirty="0" smtClean="0">
                <a:solidFill>
                  <a:srgbClr val="071023"/>
                </a:solidFill>
                <a:latin typeface="Space Mono" pitchFamily="34" charset="0"/>
                <a:ea typeface="Space Mono" pitchFamily="34" charset="-122"/>
                <a:cs typeface="Space Mono" pitchFamily="34" charset="-120"/>
              </a:rPr>
              <a:t>Week 15</a:t>
            </a:r>
            <a:endParaRPr lang="en-US" dirty="0"/>
          </a:p>
        </p:txBody>
      </p:sp>
      <p:sp>
        <p:nvSpPr>
          <p:cNvPr id="23" name="Object 22"/>
          <p:cNvSpPr/>
          <p:nvPr/>
        </p:nvSpPr>
        <p:spPr>
          <a:xfrm>
            <a:off x="5890692" y="2603991"/>
            <a:ext cx="2000702" cy="857036"/>
          </a:xfrm>
          <a:prstGeom prst="rect">
            <a:avLst/>
          </a:prstGeom>
          <a:noFill/>
        </p:spPr>
        <p:txBody>
          <a:bodyPr wrap="square" rtlCol="0" anchor="t" bIns="0" lIns="0" rIns="0" tIns="0"/>
          <a:lstStyle/>
          <a:p>
            <a:pPr algn="l">
              <a:lnSpc>
                <a:spcPts val="1361"/>
              </a:lnSpc>
              <a:spcBef>
                <a:spcPts val="640"/>
              </a:spcBef>
              <a:buNone/>
            </a:pPr>
            <a:r>
              <a:rPr lang="en-US" sz="972" dirty="0" smtClean="0">
                <a:solidFill>
                  <a:srgbClr val="000000">
                    <a:alpha val="80000"/>
                  </a:srgbClr>
                </a:solidFill>
                <a:latin typeface="Space Mono" pitchFamily="34" charset="0"/>
                <a:ea typeface="Space Mono" pitchFamily="34" charset="-122"/>
                <a:cs typeface="Space Mono" pitchFamily="34" charset="-120"/>
              </a:rPr>
              <a:t>Perform user acceptance testing with a cross-functional team to ensure seamless user experience</a:t>
            </a:r>
            <a:endParaRPr lang="en-US" dirty="0"/>
          </a:p>
        </p:txBody>
      </p:sp>
      <p:sp>
        <p:nvSpPr>
          <p:cNvPr id="24" name="Object 23"/>
          <p:cNvSpPr/>
          <p:nvPr/>
        </p:nvSpPr>
        <p:spPr>
          <a:xfrm>
            <a:off x="7571672" y="5111265"/>
            <a:ext cx="133317" cy="133317"/>
          </a:xfrm>
          <a:prstGeom prst="ellipse">
            <a:avLst/>
          </a:prstGeom>
          <a:solidFill>
            <a:srgbClr val="143642"/>
          </a:solidFill>
        </p:spPr>
      </p:sp>
      <p:sp>
        <p:nvSpPr>
          <p:cNvPr id="25" name="Object 24"/>
          <p:cNvSpPr/>
          <p:nvPr/>
        </p:nvSpPr>
        <p:spPr>
          <a:xfrm>
            <a:off x="7800294" y="5071081"/>
            <a:ext cx="1833104" cy="199975"/>
          </a:xfrm>
          <a:prstGeom prst="rect">
            <a:avLst/>
          </a:prstGeom>
          <a:noFill/>
        </p:spPr>
        <p:txBody>
          <a:bodyPr wrap="square" rtlCol="0" anchor="t" bIns="0" lIns="0" rIns="0" tIns="0"/>
          <a:lstStyle/>
          <a:p>
            <a:pPr algn="l">
              <a:lnSpc>
                <a:spcPts val="1633"/>
              </a:lnSpc>
              <a:buNone/>
            </a:pPr>
            <a:r>
              <a:rPr lang="en-US" sz="1296" dirty="0" smtClean="0">
                <a:solidFill>
                  <a:srgbClr val="071023"/>
                </a:solidFill>
                <a:latin typeface="Space Mono" pitchFamily="34" charset="0"/>
                <a:ea typeface="Space Mono" pitchFamily="34" charset="-122"/>
                <a:cs typeface="Space Mono" pitchFamily="34" charset="-120"/>
              </a:rPr>
              <a:t>Week 16</a:t>
            </a:r>
            <a:endParaRPr lang="en-US" dirty="0"/>
          </a:p>
        </p:txBody>
      </p:sp>
      <p:sp>
        <p:nvSpPr>
          <p:cNvPr id="26" name="Object 25"/>
          <p:cNvSpPr/>
          <p:nvPr/>
        </p:nvSpPr>
        <p:spPr>
          <a:xfrm>
            <a:off x="7800294" y="5353933"/>
            <a:ext cx="1833104" cy="514221"/>
          </a:xfrm>
          <a:prstGeom prst="rect">
            <a:avLst/>
          </a:prstGeom>
          <a:noFill/>
        </p:spPr>
        <p:txBody>
          <a:bodyPr wrap="square" rtlCol="0" anchor="t" bIns="0" lIns="0" rIns="0" tIns="0"/>
          <a:lstStyle/>
          <a:p>
            <a:pPr algn="l">
              <a:lnSpc>
                <a:spcPts val="1361"/>
              </a:lnSpc>
              <a:spcBef>
                <a:spcPts val="640"/>
              </a:spcBef>
              <a:buNone/>
            </a:pPr>
            <a:r>
              <a:rPr lang="en-US" sz="972" dirty="0" smtClean="0">
                <a:solidFill>
                  <a:srgbClr val="000000">
                    <a:alpha val="80000"/>
                  </a:srgbClr>
                </a:solidFill>
                <a:latin typeface="Space Mono" pitchFamily="34" charset="0"/>
                <a:ea typeface="Space Mono" pitchFamily="34" charset="-122"/>
                <a:cs typeface="Space Mono" pitchFamily="34" charset="-120"/>
              </a:rPr>
              <a:t>Identify and resolve any defects or issues found during testing</a:t>
            </a:r>
            <a:endParaRPr lang="en-US" dirty="0"/>
          </a:p>
        </p:txBody>
      </p:sp>
      <p:sp>
        <p:nvSpPr>
          <p:cNvPr id="27" name="Object 26"/>
          <p:cNvSpPr/>
          <p:nvPr/>
        </p:nvSpPr>
        <p:spPr>
          <a:xfrm>
            <a:off x="9481258" y="2706804"/>
            <a:ext cx="133317" cy="133317"/>
          </a:xfrm>
          <a:prstGeom prst="ellipse">
            <a:avLst/>
          </a:prstGeom>
          <a:solidFill>
            <a:srgbClr val="b9d5b1"/>
          </a:solidFill>
        </p:spPr>
      </p:sp>
      <p:sp>
        <p:nvSpPr>
          <p:cNvPr id="28" name="Object 27"/>
          <p:cNvSpPr/>
          <p:nvPr/>
        </p:nvSpPr>
        <p:spPr>
          <a:xfrm>
            <a:off x="9709897" y="2666620"/>
            <a:ext cx="1749305" cy="199975"/>
          </a:xfrm>
          <a:prstGeom prst="rect">
            <a:avLst/>
          </a:prstGeom>
          <a:noFill/>
        </p:spPr>
        <p:txBody>
          <a:bodyPr wrap="square" rtlCol="0" anchor="t" bIns="0" lIns="0" rIns="0" tIns="0"/>
          <a:lstStyle/>
          <a:p>
            <a:pPr algn="l">
              <a:lnSpc>
                <a:spcPts val="1633"/>
              </a:lnSpc>
              <a:buNone/>
            </a:pPr>
            <a:r>
              <a:rPr lang="en-US" sz="1296" dirty="0" smtClean="0">
                <a:solidFill>
                  <a:srgbClr val="071023"/>
                </a:solidFill>
                <a:latin typeface="Space Mono" pitchFamily="34" charset="0"/>
                <a:ea typeface="Space Mono" pitchFamily="34" charset="-122"/>
                <a:cs typeface="Space Mono" pitchFamily="34" charset="-120"/>
              </a:rPr>
              <a:t>Week 16</a:t>
            </a:r>
            <a:endParaRPr lang="en-US" dirty="0"/>
          </a:p>
        </p:txBody>
      </p:sp>
      <p:sp>
        <p:nvSpPr>
          <p:cNvPr id="29" name="Object 28"/>
          <p:cNvSpPr/>
          <p:nvPr/>
        </p:nvSpPr>
        <p:spPr>
          <a:xfrm>
            <a:off x="9709897" y="2949472"/>
            <a:ext cx="1749305" cy="514221"/>
          </a:xfrm>
          <a:prstGeom prst="rect">
            <a:avLst/>
          </a:prstGeom>
          <a:noFill/>
        </p:spPr>
        <p:txBody>
          <a:bodyPr wrap="square" rtlCol="0" anchor="t" bIns="0" lIns="0" rIns="0" tIns="0"/>
          <a:lstStyle/>
          <a:p>
            <a:pPr algn="l">
              <a:lnSpc>
                <a:spcPts val="1361"/>
              </a:lnSpc>
              <a:spcBef>
                <a:spcPts val="640"/>
              </a:spcBef>
              <a:buNone/>
            </a:pPr>
            <a:r>
              <a:rPr lang="en-US" sz="972" dirty="0" smtClean="0">
                <a:solidFill>
                  <a:srgbClr val="000000">
                    <a:alpha val="80000"/>
                  </a:srgbClr>
                </a:solidFill>
                <a:latin typeface="Space Mono" pitchFamily="34" charset="0"/>
                <a:ea typeface="Space Mono" pitchFamily="34" charset="-122"/>
                <a:cs typeface="Space Mono" pitchFamily="34" charset="-120"/>
              </a:rPr>
              <a:t>Obtain sign-off from stakeholders on the tested IAM system</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b9d5b1"/>
        </a:solidFill>
        <a:effectLst/>
      </p:bgPr>
    </p:bg>
    <p:spTree>
      <p:nvGrpSpPr>
        <p:cNvPr id="1" name=""/>
        <p:cNvGrpSpPr/>
        <p:nvPr/>
      </p:nvGrpSpPr>
      <p:grpSpPr>
        <a:xfrm>
          <a:off x="0" y="0"/>
          <a:ext cx="0" cy="0"/>
          <a:chOff x="0" y="0"/>
          <a:chExt cx="0" cy="0"/>
        </a:xfrm>
      </p:grpSpPr>
      <p:sp>
        <p:nvSpPr>
          <p:cNvPr id="2" name="Object 1"/>
          <p:cNvSpPr/>
          <p:nvPr/>
        </p:nvSpPr>
        <p:spPr>
          <a:xfrm>
            <a:off x="638015" y="2003767"/>
            <a:ext cx="10912921" cy="2856786"/>
          </a:xfrm>
          <a:prstGeom prst="rect">
            <a:avLst/>
          </a:prstGeom>
          <a:noFill/>
        </p:spPr>
        <p:txBody>
          <a:bodyPr wrap="square" rtlCol="0" anchor="t" bIns="0" lIns="0" rIns="0" tIns="0"/>
          <a:lstStyle/>
          <a:p>
            <a:pPr algn="ctr">
              <a:lnSpc>
                <a:spcPts val="5691"/>
              </a:lnSpc>
              <a:buNone/>
            </a:pPr>
            <a:r>
              <a:rPr lang="en-US" sz="5344" spc="53" kern="0" dirty="0" smtClean="0">
                <a:solidFill>
                  <a:srgbClr val="071023"/>
                </a:solidFill>
                <a:latin typeface="Poppins" pitchFamily="34" charset="0"/>
                <a:ea typeface="Poppins" pitchFamily="34" charset="-122"/>
                <a:cs typeface="Poppins" pitchFamily="34" charset="-120"/>
              </a:rPr>
              <a:t>“Robust identity and access management is the cornerstone of a secure and efficient digital enterprise.”</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8475"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f5f6f2"/>
                </a:solidFill>
                <a:latin typeface="Poppins" pitchFamily="34" charset="0"/>
                <a:ea typeface="Poppins" pitchFamily="34" charset="-122"/>
                <a:cs typeface="Poppins" pitchFamily="34" charset="-120"/>
              </a:rPr>
              <a:t>Introduction</a:t>
            </a:r>
            <a:endParaRPr lang="en-US" dirty="0"/>
          </a:p>
        </p:txBody>
      </p:sp>
      <p:sp>
        <p:nvSpPr>
          <p:cNvPr id="4" name="Object 3"/>
          <p:cNvSpPr/>
          <p:nvPr/>
        </p:nvSpPr>
        <p:spPr>
          <a:xfrm>
            <a:off x="1476006" y="1775968"/>
            <a:ext cx="1428393" cy="1428393"/>
          </a:xfrm>
          <a:prstGeom prst="ellipse">
            <a:avLst/>
          </a:prstGeom>
          <a:solidFill>
            <a:srgbClr val="b9d5b1"/>
          </a:solidFill>
        </p:spPr>
      </p:sp>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8897" y="2188859"/>
            <a:ext cx="609448" cy="609448"/>
          </a:xfrm>
          <a:prstGeom prst="rect">
            <a:avLst/>
          </a:prstGeom>
        </p:spPr>
      </p:pic>
      <p:sp>
        <p:nvSpPr>
          <p:cNvPr id="6" name="Object 5"/>
          <p:cNvSpPr/>
          <p:nvPr/>
        </p:nvSpPr>
        <p:spPr>
          <a:xfrm>
            <a:off x="320436" y="3262241"/>
            <a:ext cx="3739532" cy="352337"/>
          </a:xfrm>
          <a:prstGeom prst="rect">
            <a:avLst/>
          </a:prstGeom>
          <a:noFill/>
        </p:spPr>
        <p:txBody>
          <a:bodyPr wrap="square" rtlCol="0" anchor="t" bIns="0" lIns="0" rIns="0" tIns="0"/>
          <a:lstStyle/>
          <a:p>
            <a:pPr algn="ctr">
              <a:lnSpc>
                <a:spcPts val="2813"/>
              </a:lnSpc>
              <a:buNone/>
            </a:pPr>
            <a:r>
              <a:rPr lang="en-US" sz="2232" dirty="0" smtClean="0">
                <a:solidFill>
                  <a:srgbClr val="f5f6f2"/>
                </a:solidFill>
                <a:latin typeface="Space Mono" pitchFamily="34" charset="0"/>
                <a:ea typeface="Space Mono" pitchFamily="34" charset="-122"/>
                <a:cs typeface="Space Mono" pitchFamily="34" charset="-120"/>
              </a:rPr>
              <a:t>Objective</a:t>
            </a:r>
            <a:endParaRPr lang="en-US" dirty="0"/>
          </a:p>
        </p:txBody>
      </p:sp>
      <p:sp>
        <p:nvSpPr>
          <p:cNvPr id="7" name="Object 6"/>
          <p:cNvSpPr/>
          <p:nvPr/>
        </p:nvSpPr>
        <p:spPr>
          <a:xfrm>
            <a:off x="320436" y="3691800"/>
            <a:ext cx="3739532" cy="571357"/>
          </a:xfrm>
          <a:prstGeom prst="rect">
            <a:avLst/>
          </a:prstGeom>
          <a:noFill/>
        </p:spPr>
        <p:txBody>
          <a:bodyPr wrap="square" rtlCol="0" anchor="t" bIns="0" lIns="0" rIns="0" tIns="0"/>
          <a:lstStyle/>
          <a:p>
            <a:pPr algn="ctr">
              <a:lnSpc>
                <a:spcPts val="1176"/>
              </a:lnSpc>
              <a:spcBef>
                <a:spcPts val="597"/>
              </a:spcBef>
              <a:buNone/>
            </a:pPr>
            <a:r>
              <a:rPr lang="en-US" sz="840" dirty="0" smtClean="0">
                <a:solidFill>
                  <a:srgbClr val="ffffff">
                    <a:alpha val="80000"/>
                  </a:srgbClr>
                </a:solidFill>
                <a:latin typeface="Space Mono" pitchFamily="34" charset="0"/>
                <a:ea typeface="Space Mono" pitchFamily="34" charset="-122"/>
                <a:cs typeface="Space Mono" pitchFamily="34" charset="-120"/>
              </a:rPr>
              <a:t>To outline a comprehensive plan for implementing an Identity and Access Management (IAM) system that meets the security, compliance, and operational requirements of TechCorp.</a:t>
            </a:r>
            <a:endParaRPr lang="en-US" dirty="0"/>
          </a:p>
        </p:txBody>
      </p:sp>
      <p:sp>
        <p:nvSpPr>
          <p:cNvPr id="8" name="Object 7"/>
          <p:cNvSpPr/>
          <p:nvPr/>
        </p:nvSpPr>
        <p:spPr>
          <a:xfrm>
            <a:off x="5380280" y="1775968"/>
            <a:ext cx="1428393" cy="1428393"/>
          </a:xfrm>
          <a:prstGeom prst="ellipse">
            <a:avLst/>
          </a:prstGeom>
          <a:solidFill>
            <a:srgbClr val="b9d5b1"/>
          </a:solidFill>
        </p:spPr>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069" y="2247452"/>
            <a:ext cx="647538" cy="495176"/>
          </a:xfrm>
          <a:prstGeom prst="rect">
            <a:avLst/>
          </a:prstGeom>
        </p:spPr>
      </p:pic>
      <p:sp>
        <p:nvSpPr>
          <p:cNvPr id="10" name="Object 9"/>
          <p:cNvSpPr/>
          <p:nvPr/>
        </p:nvSpPr>
        <p:spPr>
          <a:xfrm>
            <a:off x="4224710" y="3262241"/>
            <a:ext cx="3739532" cy="352337"/>
          </a:xfrm>
          <a:prstGeom prst="rect">
            <a:avLst/>
          </a:prstGeom>
          <a:noFill/>
        </p:spPr>
        <p:txBody>
          <a:bodyPr wrap="square" rtlCol="0" anchor="t" bIns="0" lIns="0" rIns="0" tIns="0"/>
          <a:lstStyle/>
          <a:p>
            <a:pPr algn="ctr">
              <a:lnSpc>
                <a:spcPts val="2813"/>
              </a:lnSpc>
              <a:buNone/>
            </a:pPr>
            <a:r>
              <a:rPr lang="en-US" sz="2232" dirty="0" smtClean="0">
                <a:solidFill>
                  <a:srgbClr val="f5f6f2"/>
                </a:solidFill>
                <a:latin typeface="Space Mono" pitchFamily="34" charset="0"/>
                <a:ea typeface="Space Mono" pitchFamily="34" charset="-122"/>
                <a:cs typeface="Space Mono" pitchFamily="34" charset="-120"/>
              </a:rPr>
              <a:t>Background</a:t>
            </a:r>
            <a:endParaRPr lang="en-US" dirty="0"/>
          </a:p>
        </p:txBody>
      </p:sp>
      <p:sp>
        <p:nvSpPr>
          <p:cNvPr id="11" name="Object 10"/>
          <p:cNvSpPr/>
          <p:nvPr/>
        </p:nvSpPr>
        <p:spPr>
          <a:xfrm>
            <a:off x="4224710" y="3691800"/>
            <a:ext cx="3739532" cy="999875"/>
          </a:xfrm>
          <a:prstGeom prst="rect">
            <a:avLst/>
          </a:prstGeom>
          <a:noFill/>
        </p:spPr>
        <p:txBody>
          <a:bodyPr wrap="square" rtlCol="0" anchor="t" bIns="0" lIns="0" rIns="0" tIns="0"/>
          <a:lstStyle/>
          <a:p>
            <a:pPr algn="ctr">
              <a:lnSpc>
                <a:spcPts val="1176"/>
              </a:lnSpc>
              <a:spcBef>
                <a:spcPts val="597"/>
              </a:spcBef>
              <a:buNone/>
            </a:pPr>
            <a:r>
              <a:rPr lang="en-US" sz="840" dirty="0" smtClean="0">
                <a:solidFill>
                  <a:srgbClr val="ffffff">
                    <a:alpha val="80000"/>
                  </a:srgbClr>
                </a:solidFill>
                <a:latin typeface="Space Mono" pitchFamily="34" charset="0"/>
                <a:ea typeface="Space Mono" pitchFamily="34" charset="-122"/>
                <a:cs typeface="Space Mono" pitchFamily="34" charset="-120"/>
              </a:rPr>
              <a:t>As part of TechCorp's digital transformation journey, the company is committed to ensuring the secure and efficient access to enterprise resources. An IAM system will enable the management of identities, authentication of users, authorization of access, and control of access to sensitive data and applications.</a:t>
            </a:r>
            <a:endParaRPr lang="en-US" dirty="0"/>
          </a:p>
        </p:txBody>
      </p:sp>
      <p:sp>
        <p:nvSpPr>
          <p:cNvPr id="12" name="Object 11"/>
          <p:cNvSpPr/>
          <p:nvPr/>
        </p:nvSpPr>
        <p:spPr>
          <a:xfrm>
            <a:off x="9284553" y="1775968"/>
            <a:ext cx="1428393" cy="1428393"/>
          </a:xfrm>
          <a:prstGeom prst="ellipse">
            <a:avLst/>
          </a:prstGeom>
          <a:solidFill>
            <a:srgbClr val="b9d5b1"/>
          </a:solidFill>
        </p:spPr>
      </p:sp>
      <p:pic>
        <p:nvPicPr>
          <p:cNvPr id="13" name="Object 12"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0764" y="2105169"/>
            <a:ext cx="723719" cy="771332"/>
          </a:xfrm>
          <a:prstGeom prst="rect">
            <a:avLst/>
          </a:prstGeom>
        </p:spPr>
      </p:pic>
      <p:sp>
        <p:nvSpPr>
          <p:cNvPr id="14" name="Object 13"/>
          <p:cNvSpPr/>
          <p:nvPr/>
        </p:nvSpPr>
        <p:spPr>
          <a:xfrm>
            <a:off x="8128983" y="3262241"/>
            <a:ext cx="3739532" cy="352337"/>
          </a:xfrm>
          <a:prstGeom prst="rect">
            <a:avLst/>
          </a:prstGeom>
          <a:noFill/>
        </p:spPr>
        <p:txBody>
          <a:bodyPr wrap="square" rtlCol="0" anchor="t" bIns="0" lIns="0" rIns="0" tIns="0"/>
          <a:lstStyle/>
          <a:p>
            <a:pPr algn="ctr">
              <a:lnSpc>
                <a:spcPts val="2813"/>
              </a:lnSpc>
              <a:buNone/>
            </a:pPr>
            <a:r>
              <a:rPr lang="en-US" sz="2232" dirty="0" smtClean="0">
                <a:solidFill>
                  <a:srgbClr val="f5f6f2"/>
                </a:solidFill>
                <a:latin typeface="Space Mono" pitchFamily="34" charset="0"/>
                <a:ea typeface="Space Mono" pitchFamily="34" charset="-122"/>
                <a:cs typeface="Space Mono" pitchFamily="34" charset="-120"/>
              </a:rPr>
              <a:t>Key Benefits</a:t>
            </a:r>
            <a:endParaRPr lang="en-US" dirty="0"/>
          </a:p>
        </p:txBody>
      </p:sp>
      <p:sp>
        <p:nvSpPr>
          <p:cNvPr id="15" name="Object 14"/>
          <p:cNvSpPr/>
          <p:nvPr/>
        </p:nvSpPr>
        <p:spPr>
          <a:xfrm>
            <a:off x="8128983" y="3691800"/>
            <a:ext cx="3739532" cy="428518"/>
          </a:xfrm>
          <a:prstGeom prst="rect">
            <a:avLst/>
          </a:prstGeom>
          <a:noFill/>
        </p:spPr>
        <p:txBody>
          <a:bodyPr wrap="square" rtlCol="0" anchor="t" bIns="0" lIns="0" rIns="0" tIns="0"/>
          <a:lstStyle/>
          <a:p>
            <a:pPr algn="ctr">
              <a:lnSpc>
                <a:spcPts val="1176"/>
              </a:lnSpc>
              <a:spcBef>
                <a:spcPts val="597"/>
              </a:spcBef>
              <a:buNone/>
            </a:pPr>
            <a:r>
              <a:rPr lang="en-US" sz="840" dirty="0" smtClean="0">
                <a:solidFill>
                  <a:srgbClr val="ffffff">
                    <a:alpha val="80000"/>
                  </a:srgbClr>
                </a:solidFill>
                <a:latin typeface="Space Mono" pitchFamily="34" charset="0"/>
                <a:ea typeface="Space Mono" pitchFamily="34" charset="-122"/>
                <a:cs typeface="Space Mono" pitchFamily="34" charset="-120"/>
              </a:rPr>
              <a:t>Improved security posture, enhanced compliance with regulatory requirements, increased operational efficiency, and better user experience.</a:t>
            </a:r>
            <a:endParaRPr lang="en-US" dirty="0"/>
          </a:p>
        </p:txBody>
      </p:sp>
      <p:sp>
        <p:nvSpPr>
          <p:cNvPr id="16" name="Object 15"/>
          <p:cNvSpPr/>
          <p:nvPr/>
        </p:nvSpPr>
        <p:spPr>
          <a:xfrm>
            <a:off x="0" y="5351712"/>
            <a:ext cx="12188952" cy="1504574"/>
          </a:xfrm>
          <a:prstGeom prst="rect">
            <a:avLst/>
          </a:prstGeom>
          <a:solidFill>
            <a:srgbClr val="f3ae37"/>
          </a:solidFill>
        </p:spPr>
      </p:sp>
      <p:sp>
        <p:nvSpPr>
          <p:cNvPr id="17" name="Object 16"/>
          <p:cNvSpPr/>
          <p:nvPr/>
        </p:nvSpPr>
        <p:spPr>
          <a:xfrm>
            <a:off x="509460" y="5664173"/>
            <a:ext cx="11170032" cy="857036"/>
          </a:xfrm>
          <a:prstGeom prst="rect">
            <a:avLst/>
          </a:prstGeom>
          <a:noFill/>
        </p:spPr>
        <p:txBody>
          <a:bodyPr wrap="square" rtlCol="0" anchor="t" bIns="0" lIns="0" rIns="0" tIns="0"/>
          <a:lstStyle/>
          <a:p>
            <a:pPr algn="ctr">
              <a:lnSpc>
                <a:spcPts val="2268"/>
              </a:lnSpc>
              <a:buNone/>
            </a:pPr>
            <a:r>
              <a:rPr lang="en-US" sz="1800" dirty="0" smtClean="0">
                <a:solidFill>
                  <a:srgbClr val="071023"/>
                </a:solidFill>
                <a:latin typeface="Space Mono" pitchFamily="34" charset="0"/>
                <a:ea typeface="Space Mono" pitchFamily="34" charset="-122"/>
                <a:cs typeface="Space Mono" pitchFamily="34" charset="-120"/>
              </a:rPr>
              <a:t>The IAM implementation plan is a critical component of TechCorp's digital transformation journey, aimed at providing secure and efficient access to enterprise resources.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88952"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Overview of the Implementation Plan</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 y="3966170"/>
            <a:ext cx="12207997" cy="38090"/>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9569" y="2840121"/>
            <a:ext cx="9523" cy="1142714"/>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435" y="3918557"/>
            <a:ext cx="123794" cy="123794"/>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9236" y="3975693"/>
            <a:ext cx="9523" cy="1142714"/>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62102" y="3918557"/>
            <a:ext cx="114271" cy="123794"/>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8805" y="2840121"/>
            <a:ext cx="9523" cy="1142714"/>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1671" y="3918557"/>
            <a:ext cx="123794" cy="123794"/>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38380" y="3975693"/>
            <a:ext cx="9523" cy="1142714"/>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1246" y="3918557"/>
            <a:ext cx="114271" cy="123794"/>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48042" y="2589867"/>
            <a:ext cx="9523" cy="1390302"/>
          </a:xfrm>
          <a:prstGeom prst="rect">
            <a:avLst/>
          </a:prstGeom>
        </p:spPr>
      </p:pic>
      <p:pic>
        <p:nvPicPr>
          <p:cNvPr id="14" name="Object 13" descr="preencoded.png">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90908" y="3918557"/>
            <a:ext cx="123794" cy="123794"/>
          </a:xfrm>
          <a:prstGeom prst="rect">
            <a:avLst/>
          </a:prstGeom>
        </p:spPr>
      </p:pic>
      <p:sp>
        <p:nvSpPr>
          <p:cNvPr id="15" name="Object 14"/>
          <p:cNvSpPr/>
          <p:nvPr/>
        </p:nvSpPr>
        <p:spPr>
          <a:xfrm>
            <a:off x="1842927" y="2706804"/>
            <a:ext cx="133312" cy="133317"/>
          </a:xfrm>
          <a:prstGeom prst="ellipse">
            <a:avLst/>
          </a:prstGeom>
          <a:solidFill>
            <a:srgbClr val="b9d5b1"/>
          </a:solidFill>
        </p:spPr>
      </p:sp>
      <p:sp>
        <p:nvSpPr>
          <p:cNvPr id="16" name="Object 15"/>
          <p:cNvSpPr/>
          <p:nvPr/>
        </p:nvSpPr>
        <p:spPr>
          <a:xfrm>
            <a:off x="2071487" y="2654716"/>
            <a:ext cx="1958803" cy="228543"/>
          </a:xfrm>
          <a:prstGeom prst="rect">
            <a:avLst/>
          </a:prstGeom>
          <a:noFill/>
        </p:spPr>
        <p:txBody>
          <a:bodyPr wrap="square" rtlCol="0" anchor="t" bIns="0" lIns="0" rIns="0" tIns="0"/>
          <a:lstStyle/>
          <a:p>
            <a:pPr algn="l">
              <a:lnSpc>
                <a:spcPts val="1814"/>
              </a:lnSpc>
              <a:buNone/>
            </a:pPr>
            <a:r>
              <a:rPr lang="en-US" sz="1440" dirty="0" smtClean="0">
                <a:solidFill>
                  <a:srgbClr val="071023"/>
                </a:solidFill>
                <a:latin typeface="Space Mono" pitchFamily="34" charset="0"/>
                <a:ea typeface="Space Mono" pitchFamily="34" charset="-122"/>
                <a:cs typeface="Space Mono" pitchFamily="34" charset="-120"/>
              </a:rPr>
              <a:t>Weeks 1-4</a:t>
            </a:r>
            <a:endParaRPr lang="en-US" dirty="0"/>
          </a:p>
        </p:txBody>
      </p:sp>
      <p:sp>
        <p:nvSpPr>
          <p:cNvPr id="17" name="Object 16"/>
          <p:cNvSpPr/>
          <p:nvPr/>
        </p:nvSpPr>
        <p:spPr>
          <a:xfrm>
            <a:off x="2071487" y="2969706"/>
            <a:ext cx="1958803" cy="837990"/>
          </a:xfrm>
          <a:prstGeom prst="rect">
            <a:avLst/>
          </a:prstGeom>
          <a:noFill/>
        </p:spPr>
        <p:txBody>
          <a:bodyPr wrap="square" rtlCol="0" anchor="t" bIns="0" lIns="0" rIns="0" tIns="0"/>
          <a:lstStyle/>
          <a:p>
            <a:pPr algn="l">
              <a:lnSpc>
                <a:spcPts val="1680"/>
              </a:lnSpc>
              <a:spcBef>
                <a:spcPts val="668"/>
              </a:spcBef>
              <a:buNone/>
            </a:pPr>
            <a:r>
              <a:rPr lang="en-US" sz="1200" dirty="0" smtClean="0">
                <a:solidFill>
                  <a:srgbClr val="000000">
                    <a:alpha val="80000"/>
                  </a:srgbClr>
                </a:solidFill>
                <a:latin typeface="Space Mono" pitchFamily="34" charset="0"/>
                <a:ea typeface="Space Mono" pitchFamily="34" charset="-122"/>
                <a:cs typeface="Space Mono" pitchFamily="34" charset="-120"/>
              </a:rPr>
              <a:t>Conduct current state assessment and identify areas for improvement</a:t>
            </a:r>
            <a:endParaRPr lang="en-US" dirty="0"/>
          </a:p>
        </p:txBody>
      </p:sp>
      <p:sp>
        <p:nvSpPr>
          <p:cNvPr id="18" name="Object 17"/>
          <p:cNvSpPr/>
          <p:nvPr/>
        </p:nvSpPr>
        <p:spPr>
          <a:xfrm>
            <a:off x="3752507" y="5111265"/>
            <a:ext cx="133317" cy="133317"/>
          </a:xfrm>
          <a:prstGeom prst="ellipse">
            <a:avLst/>
          </a:prstGeom>
          <a:solidFill>
            <a:srgbClr val="f66a2e"/>
          </a:solidFill>
        </p:spPr>
      </p:sp>
      <p:sp>
        <p:nvSpPr>
          <p:cNvPr id="19" name="Object 18"/>
          <p:cNvSpPr/>
          <p:nvPr/>
        </p:nvSpPr>
        <p:spPr>
          <a:xfrm>
            <a:off x="3981089" y="5059177"/>
            <a:ext cx="1749305" cy="228543"/>
          </a:xfrm>
          <a:prstGeom prst="rect">
            <a:avLst/>
          </a:prstGeom>
          <a:noFill/>
        </p:spPr>
        <p:txBody>
          <a:bodyPr wrap="square" rtlCol="0" anchor="t" bIns="0" lIns="0" rIns="0" tIns="0"/>
          <a:lstStyle/>
          <a:p>
            <a:pPr algn="l">
              <a:lnSpc>
                <a:spcPts val="1814"/>
              </a:lnSpc>
              <a:buNone/>
            </a:pPr>
            <a:r>
              <a:rPr lang="en-US" sz="1440" dirty="0" smtClean="0">
                <a:solidFill>
                  <a:srgbClr val="071023"/>
                </a:solidFill>
                <a:latin typeface="Space Mono" pitchFamily="34" charset="0"/>
                <a:ea typeface="Space Mono" pitchFamily="34" charset="-122"/>
                <a:cs typeface="Space Mono" pitchFamily="34" charset="-120"/>
              </a:rPr>
              <a:t>Weeks 5-12</a:t>
            </a:r>
            <a:endParaRPr lang="en-US" dirty="0"/>
          </a:p>
        </p:txBody>
      </p:sp>
      <p:sp>
        <p:nvSpPr>
          <p:cNvPr id="20" name="Object 19"/>
          <p:cNvSpPr/>
          <p:nvPr/>
        </p:nvSpPr>
        <p:spPr>
          <a:xfrm>
            <a:off x="3981089" y="5374167"/>
            <a:ext cx="1749305" cy="837990"/>
          </a:xfrm>
          <a:prstGeom prst="rect">
            <a:avLst/>
          </a:prstGeom>
          <a:noFill/>
        </p:spPr>
        <p:txBody>
          <a:bodyPr wrap="square" rtlCol="0" anchor="t" bIns="0" lIns="0" rIns="0" tIns="0"/>
          <a:lstStyle/>
          <a:p>
            <a:pPr algn="l">
              <a:lnSpc>
                <a:spcPts val="1680"/>
              </a:lnSpc>
              <a:spcBef>
                <a:spcPts val="668"/>
              </a:spcBef>
              <a:buNone/>
            </a:pPr>
            <a:r>
              <a:rPr lang="en-US" sz="1200" dirty="0" smtClean="0">
                <a:solidFill>
                  <a:srgbClr val="000000">
                    <a:alpha val="80000"/>
                  </a:srgbClr>
                </a:solidFill>
                <a:latin typeface="Space Mono" pitchFamily="34" charset="0"/>
                <a:ea typeface="Space Mono" pitchFamily="34" charset="-122"/>
                <a:cs typeface="Space Mono" pitchFamily="34" charset="-120"/>
              </a:rPr>
              <a:t>Design IAM architecture and integrate with existing systems</a:t>
            </a:r>
            <a:endParaRPr lang="en-US" dirty="0"/>
          </a:p>
        </p:txBody>
      </p:sp>
      <p:sp>
        <p:nvSpPr>
          <p:cNvPr id="21" name="Object 20"/>
          <p:cNvSpPr/>
          <p:nvPr/>
        </p:nvSpPr>
        <p:spPr>
          <a:xfrm>
            <a:off x="5662092" y="2706804"/>
            <a:ext cx="133312" cy="133317"/>
          </a:xfrm>
          <a:prstGeom prst="ellipse">
            <a:avLst/>
          </a:prstGeom>
          <a:solidFill>
            <a:srgbClr val="f3ae37"/>
          </a:solidFill>
        </p:spPr>
      </p:sp>
      <p:sp>
        <p:nvSpPr>
          <p:cNvPr id="22" name="Object 21"/>
          <p:cNvSpPr/>
          <p:nvPr/>
        </p:nvSpPr>
        <p:spPr>
          <a:xfrm>
            <a:off x="5890692" y="2654716"/>
            <a:ext cx="1958803" cy="228543"/>
          </a:xfrm>
          <a:prstGeom prst="rect">
            <a:avLst/>
          </a:prstGeom>
          <a:noFill/>
        </p:spPr>
        <p:txBody>
          <a:bodyPr wrap="square" rtlCol="0" anchor="t" bIns="0" lIns="0" rIns="0" tIns="0"/>
          <a:lstStyle/>
          <a:p>
            <a:pPr algn="l">
              <a:lnSpc>
                <a:spcPts val="1814"/>
              </a:lnSpc>
              <a:buNone/>
            </a:pPr>
            <a:r>
              <a:rPr lang="en-US" sz="1440" dirty="0" smtClean="0">
                <a:solidFill>
                  <a:srgbClr val="071023"/>
                </a:solidFill>
                <a:latin typeface="Space Mono" pitchFamily="34" charset="0"/>
                <a:ea typeface="Space Mono" pitchFamily="34" charset="-122"/>
                <a:cs typeface="Space Mono" pitchFamily="34" charset="-120"/>
              </a:rPr>
              <a:t>Weeks 13-16</a:t>
            </a:r>
            <a:endParaRPr lang="en-US" dirty="0"/>
          </a:p>
        </p:txBody>
      </p:sp>
      <p:sp>
        <p:nvSpPr>
          <p:cNvPr id="23" name="Object 22"/>
          <p:cNvSpPr/>
          <p:nvPr/>
        </p:nvSpPr>
        <p:spPr>
          <a:xfrm>
            <a:off x="5890692" y="2969706"/>
            <a:ext cx="1958803" cy="837990"/>
          </a:xfrm>
          <a:prstGeom prst="rect">
            <a:avLst/>
          </a:prstGeom>
          <a:noFill/>
        </p:spPr>
        <p:txBody>
          <a:bodyPr wrap="square" rtlCol="0" anchor="t" bIns="0" lIns="0" rIns="0" tIns="0"/>
          <a:lstStyle/>
          <a:p>
            <a:pPr algn="l">
              <a:lnSpc>
                <a:spcPts val="1680"/>
              </a:lnSpc>
              <a:spcBef>
                <a:spcPts val="668"/>
              </a:spcBef>
              <a:buNone/>
            </a:pPr>
            <a:r>
              <a:rPr lang="en-US" sz="1200" dirty="0" smtClean="0">
                <a:solidFill>
                  <a:srgbClr val="000000">
                    <a:alpha val="80000"/>
                  </a:srgbClr>
                </a:solidFill>
                <a:latin typeface="Space Mono" pitchFamily="34" charset="0"/>
                <a:ea typeface="Space Mono" pitchFamily="34" charset="-122"/>
                <a:cs typeface="Space Mono" pitchFamily="34" charset="-120"/>
              </a:rPr>
              <a:t>Develop test plans and scripts, and conduct user acceptance testing</a:t>
            </a:r>
            <a:endParaRPr lang="en-US" dirty="0"/>
          </a:p>
        </p:txBody>
      </p:sp>
      <p:sp>
        <p:nvSpPr>
          <p:cNvPr id="24" name="Object 23"/>
          <p:cNvSpPr/>
          <p:nvPr/>
        </p:nvSpPr>
        <p:spPr>
          <a:xfrm>
            <a:off x="7571672" y="5111265"/>
            <a:ext cx="133317" cy="133317"/>
          </a:xfrm>
          <a:prstGeom prst="ellipse">
            <a:avLst/>
          </a:prstGeom>
          <a:solidFill>
            <a:srgbClr val="143642"/>
          </a:solidFill>
        </p:spPr>
      </p:sp>
      <p:sp>
        <p:nvSpPr>
          <p:cNvPr id="25" name="Object 24"/>
          <p:cNvSpPr/>
          <p:nvPr/>
        </p:nvSpPr>
        <p:spPr>
          <a:xfrm>
            <a:off x="7800294" y="5059177"/>
            <a:ext cx="1958803" cy="228543"/>
          </a:xfrm>
          <a:prstGeom prst="rect">
            <a:avLst/>
          </a:prstGeom>
          <a:noFill/>
        </p:spPr>
        <p:txBody>
          <a:bodyPr wrap="square" rtlCol="0" anchor="t" bIns="0" lIns="0" rIns="0" tIns="0"/>
          <a:lstStyle/>
          <a:p>
            <a:pPr algn="l">
              <a:lnSpc>
                <a:spcPts val="1814"/>
              </a:lnSpc>
              <a:buNone/>
            </a:pPr>
            <a:r>
              <a:rPr lang="en-US" sz="1440" dirty="0" smtClean="0">
                <a:solidFill>
                  <a:srgbClr val="071023"/>
                </a:solidFill>
                <a:latin typeface="Space Mono" pitchFamily="34" charset="0"/>
                <a:ea typeface="Space Mono" pitchFamily="34" charset="-122"/>
                <a:cs typeface="Space Mono" pitchFamily="34" charset="-120"/>
              </a:rPr>
              <a:t>Ongoing</a:t>
            </a:r>
            <a:endParaRPr lang="en-US" dirty="0"/>
          </a:p>
        </p:txBody>
      </p:sp>
      <p:sp>
        <p:nvSpPr>
          <p:cNvPr id="26" name="Object 25"/>
          <p:cNvSpPr/>
          <p:nvPr/>
        </p:nvSpPr>
        <p:spPr>
          <a:xfrm>
            <a:off x="7800294" y="5374167"/>
            <a:ext cx="1958803" cy="837990"/>
          </a:xfrm>
          <a:prstGeom prst="rect">
            <a:avLst/>
          </a:prstGeom>
          <a:noFill/>
        </p:spPr>
        <p:txBody>
          <a:bodyPr wrap="square" rtlCol="0" anchor="t" bIns="0" lIns="0" rIns="0" tIns="0"/>
          <a:lstStyle/>
          <a:p>
            <a:pPr algn="l">
              <a:lnSpc>
                <a:spcPts val="1680"/>
              </a:lnSpc>
              <a:spcBef>
                <a:spcPts val="668"/>
              </a:spcBef>
              <a:buNone/>
            </a:pPr>
            <a:r>
              <a:rPr lang="en-US" sz="1200" dirty="0" smtClean="0">
                <a:solidFill>
                  <a:srgbClr val="000000">
                    <a:alpha val="80000"/>
                  </a:srgbClr>
                </a:solidFill>
                <a:latin typeface="Space Mono" pitchFamily="34" charset="0"/>
                <a:ea typeface="Space Mono" pitchFamily="34" charset="-122"/>
                <a:cs typeface="Space Mono" pitchFamily="34" charset="-120"/>
              </a:rPr>
              <a:t>Configure authentication and authorization mechanisms</a:t>
            </a:r>
            <a:endParaRPr lang="en-US" dirty="0"/>
          </a:p>
        </p:txBody>
      </p:sp>
      <p:sp>
        <p:nvSpPr>
          <p:cNvPr id="27" name="Object 26"/>
          <p:cNvSpPr/>
          <p:nvPr/>
        </p:nvSpPr>
        <p:spPr>
          <a:xfrm>
            <a:off x="9481258" y="2456538"/>
            <a:ext cx="133312" cy="133317"/>
          </a:xfrm>
          <a:prstGeom prst="ellipse">
            <a:avLst/>
          </a:prstGeom>
          <a:solidFill>
            <a:srgbClr val="b9d5b1"/>
          </a:solidFill>
        </p:spPr>
      </p:sp>
      <p:sp>
        <p:nvSpPr>
          <p:cNvPr id="28" name="Object 27"/>
          <p:cNvSpPr/>
          <p:nvPr/>
        </p:nvSpPr>
        <p:spPr>
          <a:xfrm>
            <a:off x="9709897" y="2404461"/>
            <a:ext cx="1644556" cy="228543"/>
          </a:xfrm>
          <a:prstGeom prst="rect">
            <a:avLst/>
          </a:prstGeom>
          <a:noFill/>
        </p:spPr>
        <p:txBody>
          <a:bodyPr wrap="square" rtlCol="0" anchor="t" bIns="0" lIns="0" rIns="0" tIns="0"/>
          <a:lstStyle/>
          <a:p>
            <a:pPr algn="l">
              <a:lnSpc>
                <a:spcPts val="1814"/>
              </a:lnSpc>
              <a:buNone/>
            </a:pPr>
            <a:r>
              <a:rPr lang="en-US" sz="1440" dirty="0" smtClean="0">
                <a:solidFill>
                  <a:srgbClr val="071023"/>
                </a:solidFill>
                <a:latin typeface="Space Mono" pitchFamily="34" charset="0"/>
                <a:ea typeface="Space Mono" pitchFamily="34" charset="-122"/>
                <a:cs typeface="Space Mono" pitchFamily="34" charset="-120"/>
              </a:rPr>
              <a:t>Ongoing</a:t>
            </a:r>
            <a:endParaRPr lang="en-US" dirty="0"/>
          </a:p>
        </p:txBody>
      </p:sp>
      <p:sp>
        <p:nvSpPr>
          <p:cNvPr id="29" name="Object 28"/>
          <p:cNvSpPr/>
          <p:nvPr/>
        </p:nvSpPr>
        <p:spPr>
          <a:xfrm>
            <a:off x="9709897" y="2719452"/>
            <a:ext cx="1644556" cy="1047488"/>
          </a:xfrm>
          <a:prstGeom prst="rect">
            <a:avLst/>
          </a:prstGeom>
          <a:noFill/>
        </p:spPr>
        <p:txBody>
          <a:bodyPr wrap="square" rtlCol="0" anchor="t" bIns="0" lIns="0" rIns="0" tIns="0"/>
          <a:lstStyle/>
          <a:p>
            <a:pPr algn="l">
              <a:lnSpc>
                <a:spcPts val="1680"/>
              </a:lnSpc>
              <a:spcBef>
                <a:spcPts val="668"/>
              </a:spcBef>
              <a:buNone/>
            </a:pPr>
            <a:r>
              <a:rPr lang="en-US" sz="1200" dirty="0" smtClean="0">
                <a:solidFill>
                  <a:srgbClr val="000000">
                    <a:alpha val="80000"/>
                  </a:srgbClr>
                </a:solidFill>
                <a:latin typeface="Space Mono" pitchFamily="34" charset="0"/>
                <a:ea typeface="Space Mono" pitchFamily="34" charset="-122"/>
                <a:cs typeface="Space Mono" pitchFamily="34" charset="-120"/>
              </a:rPr>
              <a:t>Identify and resolve defects during the implementation process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88952"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f5f6f2"/>
                </a:solidFill>
                <a:latin typeface="Poppins" pitchFamily="34" charset="0"/>
                <a:ea typeface="Poppins" pitchFamily="34" charset="-122"/>
                <a:cs typeface="Poppins" pitchFamily="34" charset="-120"/>
              </a:rPr>
              <a:t>Phase 1 - Planning and Preparation</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2777033"/>
            <a:ext cx="3875706" cy="1190327"/>
          </a:xfrm>
          <a:prstGeom prst="rect">
            <a:avLst/>
          </a:prstGeom>
        </p:spPr>
      </p:pic>
      <p:sp>
        <p:nvSpPr>
          <p:cNvPr id="5" name="Object 4"/>
          <p:cNvSpPr/>
          <p:nvPr/>
        </p:nvSpPr>
        <p:spPr>
          <a:xfrm>
            <a:off x="506291" y="3246023"/>
            <a:ext cx="3526434" cy="228543"/>
          </a:xfrm>
          <a:prstGeom prst="rect">
            <a:avLst/>
          </a:prstGeom>
          <a:noFill/>
        </p:spPr>
        <p:txBody>
          <a:bodyPr wrap="square" rtlCol="0" anchor="t" bIns="0" lIns="0" rIns="0" tIns="0"/>
          <a:lstStyle/>
          <a:p>
            <a:pPr algn="ctr">
              <a:lnSpc>
                <a:spcPts val="1814"/>
              </a:lnSpc>
              <a:buNone/>
            </a:pPr>
            <a:r>
              <a:rPr lang="en-US" sz="1440" dirty="0" smtClean="0">
                <a:solidFill>
                  <a:srgbClr val="f5f6f2"/>
                </a:solidFill>
                <a:latin typeface="Space Mono" pitchFamily="34" charset="0"/>
                <a:ea typeface="Space Mono" pitchFamily="34" charset="-122"/>
                <a:cs typeface="Space Mono" pitchFamily="34" charset="-120"/>
              </a:rPr>
              <a:t>Current State Assessment</a:t>
            </a:r>
            <a:endParaRPr lang="en-US" dirty="0"/>
          </a:p>
        </p:txBody>
      </p:sp>
      <p:sp>
        <p:nvSpPr>
          <p:cNvPr id="6" name="Object 5"/>
          <p:cNvSpPr/>
          <p:nvPr/>
        </p:nvSpPr>
        <p:spPr>
          <a:xfrm>
            <a:off x="761810" y="4112730"/>
            <a:ext cx="3526434" cy="971307"/>
          </a:xfrm>
          <a:prstGeom prst="rect">
            <a:avLst/>
          </a:prstGeom>
          <a:noFill/>
        </p:spPr>
        <p:txBody>
          <a:bodyPr wrap="square" rtlCol="0" anchor="t" bIns="0" lIns="0" rIns="0" tIns="0"/>
          <a:lstStyle/>
          <a:p>
            <a:pPr algn="l">
              <a:lnSpc>
                <a:spcPts val="1344"/>
              </a:lnSpc>
              <a:buNone/>
            </a:pPr>
            <a:r>
              <a:rPr lang="en-US" sz="960" dirty="0" smtClean="0">
                <a:solidFill>
                  <a:srgbClr val="ffffff">
                    <a:alpha val="80000"/>
                  </a:srgbClr>
                </a:solidFill>
                <a:latin typeface="Space Mono" pitchFamily="34" charset="0"/>
                <a:ea typeface="Space Mono" pitchFamily="34" charset="-122"/>
                <a:cs typeface="Space Mono" pitchFamily="34" charset="-120"/>
              </a:rPr>
              <a:t>Conduct a comprehensive evaluation of the organization's existing IAM systems, processes, and capabilities. This includes identifying the current identity management, authentication, authorization, and access control mechanisms in place.</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8108" y="2777033"/>
            <a:ext cx="3875706" cy="1190327"/>
          </a:xfrm>
          <a:prstGeom prst="rect">
            <a:avLst/>
          </a:prstGeom>
        </p:spPr>
      </p:pic>
      <p:sp>
        <p:nvSpPr>
          <p:cNvPr id="8" name="Object 7"/>
          <p:cNvSpPr/>
          <p:nvPr/>
        </p:nvSpPr>
        <p:spPr>
          <a:xfrm>
            <a:off x="4488333" y="3131751"/>
            <a:ext cx="3212188" cy="457086"/>
          </a:xfrm>
          <a:prstGeom prst="rect">
            <a:avLst/>
          </a:prstGeom>
          <a:noFill/>
        </p:spPr>
        <p:txBody>
          <a:bodyPr wrap="square" rtlCol="0" anchor="t" bIns="0" lIns="0" rIns="0" tIns="0"/>
          <a:lstStyle/>
          <a:p>
            <a:pPr algn="ctr">
              <a:lnSpc>
                <a:spcPts val="1814"/>
              </a:lnSpc>
              <a:buNone/>
            </a:pPr>
            <a:r>
              <a:rPr lang="en-US" sz="1440" dirty="0" smtClean="0">
                <a:solidFill>
                  <a:srgbClr val="f5f6f2"/>
                </a:solidFill>
                <a:latin typeface="Space Mono" pitchFamily="34" charset="0"/>
                <a:ea typeface="Space Mono" pitchFamily="34" charset="-122"/>
                <a:cs typeface="Space Mono" pitchFamily="34" charset="-120"/>
              </a:rPr>
              <a:t>Identify Gaps and Improvement Opportunities</a:t>
            </a:r>
            <a:endParaRPr lang="en-US" dirty="0"/>
          </a:p>
        </p:txBody>
      </p:sp>
      <p:sp>
        <p:nvSpPr>
          <p:cNvPr id="9" name="Object 8"/>
          <p:cNvSpPr/>
          <p:nvPr/>
        </p:nvSpPr>
        <p:spPr>
          <a:xfrm>
            <a:off x="4443889" y="4112730"/>
            <a:ext cx="3526434" cy="971307"/>
          </a:xfrm>
          <a:prstGeom prst="rect">
            <a:avLst/>
          </a:prstGeom>
          <a:noFill/>
        </p:spPr>
        <p:txBody>
          <a:bodyPr wrap="square" rtlCol="0" anchor="t" bIns="0" lIns="0" rIns="0" tIns="0"/>
          <a:lstStyle/>
          <a:p>
            <a:pPr algn="l">
              <a:lnSpc>
                <a:spcPts val="1344"/>
              </a:lnSpc>
              <a:buNone/>
            </a:pPr>
            <a:r>
              <a:rPr lang="en-US" sz="960" dirty="0" smtClean="0">
                <a:solidFill>
                  <a:srgbClr val="ffffff">
                    <a:alpha val="80000"/>
                  </a:srgbClr>
                </a:solidFill>
                <a:latin typeface="Space Mono" pitchFamily="34" charset="0"/>
                <a:ea typeface="Space Mono" pitchFamily="34" charset="-122"/>
                <a:cs typeface="Space Mono" pitchFamily="34" charset="-120"/>
              </a:rPr>
              <a:t>Analyze the findings from the current state assessment to pinpoint areas for improvement, such as inefficient provisioning processes, lack of multi-factor authentication, or insufficient access control policies.</a:t>
            </a:r>
            <a:endParaRPr lang="en-US" dirty="0"/>
          </a:p>
        </p:txBody>
      </p:sp>
      <p:pic>
        <p:nvPicPr>
          <p:cNvPr id="10" name="Object 9"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0241" y="2777033"/>
            <a:ext cx="3875706" cy="1190327"/>
          </a:xfrm>
          <a:prstGeom prst="rect">
            <a:avLst/>
          </a:prstGeom>
        </p:spPr>
      </p:pic>
      <p:sp>
        <p:nvSpPr>
          <p:cNvPr id="11" name="Object 10"/>
          <p:cNvSpPr/>
          <p:nvPr/>
        </p:nvSpPr>
        <p:spPr>
          <a:xfrm>
            <a:off x="8170412" y="3246023"/>
            <a:ext cx="3212188" cy="228543"/>
          </a:xfrm>
          <a:prstGeom prst="rect">
            <a:avLst/>
          </a:prstGeom>
          <a:noFill/>
        </p:spPr>
        <p:txBody>
          <a:bodyPr wrap="square" rtlCol="0" anchor="t" bIns="0" lIns="0" rIns="0" tIns="0"/>
          <a:lstStyle/>
          <a:p>
            <a:pPr algn="ctr">
              <a:lnSpc>
                <a:spcPts val="1814"/>
              </a:lnSpc>
              <a:buNone/>
            </a:pPr>
            <a:r>
              <a:rPr lang="en-US" sz="1440" dirty="0" smtClean="0">
                <a:solidFill>
                  <a:srgbClr val="071023"/>
                </a:solidFill>
                <a:latin typeface="Space Mono" pitchFamily="34" charset="0"/>
                <a:ea typeface="Space Mono" pitchFamily="34" charset="-122"/>
                <a:cs typeface="Space Mono" pitchFamily="34" charset="-120"/>
              </a:rPr>
              <a:t>Project Plan Development</a:t>
            </a:r>
            <a:endParaRPr lang="en-US" dirty="0"/>
          </a:p>
        </p:txBody>
      </p:sp>
      <p:sp>
        <p:nvSpPr>
          <p:cNvPr id="12" name="Object 11"/>
          <p:cNvSpPr/>
          <p:nvPr/>
        </p:nvSpPr>
        <p:spPr>
          <a:xfrm>
            <a:off x="8125968" y="4112730"/>
            <a:ext cx="3526434" cy="971307"/>
          </a:xfrm>
          <a:prstGeom prst="rect">
            <a:avLst/>
          </a:prstGeom>
          <a:noFill/>
        </p:spPr>
        <p:txBody>
          <a:bodyPr wrap="square" rtlCol="0" anchor="t" bIns="0" lIns="0" rIns="0" tIns="0"/>
          <a:lstStyle/>
          <a:p>
            <a:pPr algn="l">
              <a:lnSpc>
                <a:spcPts val="1344"/>
              </a:lnSpc>
              <a:buNone/>
            </a:pPr>
            <a:r>
              <a:rPr lang="en-US" sz="960" dirty="0" smtClean="0">
                <a:solidFill>
                  <a:srgbClr val="ffffff">
                    <a:alpha val="80000"/>
                  </a:srgbClr>
                </a:solidFill>
                <a:latin typeface="Space Mono" pitchFamily="34" charset="0"/>
                <a:ea typeface="Space Mono" pitchFamily="34" charset="-122"/>
                <a:cs typeface="Space Mono" pitchFamily="34" charset="-120"/>
              </a:rPr>
              <a:t>Establish a detailed project plan that outlines the scope, goals, and objectives of the IAM implementation. Define the project timeline, milestones, resource requirements, and budget to ensure a successful and well-coordinated rollout.</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ff1eb"/>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88952"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Integration with Legacy Systems</a:t>
            </a:r>
            <a:endParaRPr lang="en-US" dirty="0"/>
          </a:p>
        </p:txBody>
      </p:sp>
      <p:sp>
        <p:nvSpPr>
          <p:cNvPr id="4" name="Object 3"/>
          <p:cNvSpPr/>
          <p:nvPr/>
        </p:nvSpPr>
        <p:spPr>
          <a:xfrm>
            <a:off x="476131" y="1571232"/>
            <a:ext cx="3618595" cy="2309235"/>
          </a:xfrm>
          <a:prstGeom prst="rect">
            <a:avLst/>
          </a:prstGeom>
          <a:solidFill>
            <a:srgbClr val="b9d5b1"/>
          </a:solidFill>
        </p:spPr>
      </p:sp>
      <p:sp>
        <p:nvSpPr>
          <p:cNvPr id="5" name="Object 4"/>
          <p:cNvSpPr/>
          <p:nvPr/>
        </p:nvSpPr>
        <p:spPr>
          <a:xfrm>
            <a:off x="761810" y="1798733"/>
            <a:ext cx="3456711" cy="238065"/>
          </a:xfrm>
          <a:prstGeom prst="rect">
            <a:avLst/>
          </a:prstGeom>
          <a:noFill/>
        </p:spPr>
        <p:txBody>
          <a:bodyPr wrap="square" rtlCol="0" anchor="t" bIns="0" lIns="0" rIns="0" tIns="0"/>
          <a:lstStyle/>
          <a:p>
            <a:pPr algn="l">
              <a:lnSpc>
                <a:spcPts val="1927"/>
              </a:lnSpc>
              <a:buNone/>
            </a:pPr>
            <a:r>
              <a:rPr lang="en-US" sz="1530" dirty="0" smtClean="0">
                <a:solidFill>
                  <a:srgbClr val="071023"/>
                </a:solidFill>
                <a:latin typeface="Space Mono" pitchFamily="34" charset="0"/>
                <a:ea typeface="Space Mono" pitchFamily="34" charset="-122"/>
                <a:cs typeface="Space Mono" pitchFamily="34" charset="-120"/>
              </a:rPr>
              <a:t>Integration Approach</a:t>
            </a:r>
            <a:endParaRPr lang="en-US" dirty="0"/>
          </a:p>
        </p:txBody>
      </p:sp>
      <p:sp>
        <p:nvSpPr>
          <p:cNvPr id="6" name="Object 5"/>
          <p:cNvSpPr/>
          <p:nvPr/>
        </p:nvSpPr>
        <p:spPr>
          <a:xfrm>
            <a:off x="761810" y="2152856"/>
            <a:ext cx="3456711" cy="1028443"/>
          </a:xfrm>
          <a:prstGeom prst="rect">
            <a:avLst/>
          </a:prstGeom>
          <a:noFill/>
        </p:spPr>
        <p:txBody>
          <a:bodyPr wrap="square" rtlCol="0" anchor="t" bIns="0" lIns="0" rIns="0" tIns="0"/>
          <a:lstStyle/>
          <a:p>
            <a:pPr algn="l">
              <a:lnSpc>
                <a:spcPts val="1418"/>
              </a:lnSpc>
              <a:spcBef>
                <a:spcPts val="897"/>
              </a:spcBef>
              <a:buNone/>
            </a:pPr>
            <a:r>
              <a:rPr lang="en-US" sz="1013" dirty="0" smtClean="0">
                <a:solidFill>
                  <a:srgbClr val="000000">
                    <a:alpha val="80000"/>
                  </a:srgbClr>
                </a:solidFill>
                <a:latin typeface="Space Mono" pitchFamily="34" charset="0"/>
                <a:ea typeface="Space Mono" pitchFamily="34" charset="-122"/>
                <a:cs typeface="Space Mono" pitchFamily="34" charset="-120"/>
              </a:rPr>
              <a:t>Utilize standardized protocols (e.g., SAML, OAuth) for seamless connectivity between the IAM system and existing legacy systems. Develop APIs and integrations to facilitate secure data exchange and user authentication.</a:t>
            </a:r>
            <a:endParaRPr lang="en-US" dirty="0"/>
          </a:p>
        </p:txBody>
      </p:sp>
      <p:sp>
        <p:nvSpPr>
          <p:cNvPr id="7" name="Object 6"/>
          <p:cNvSpPr/>
          <p:nvPr/>
        </p:nvSpPr>
        <p:spPr>
          <a:xfrm>
            <a:off x="4285178" y="1571232"/>
            <a:ext cx="3618595" cy="2309235"/>
          </a:xfrm>
          <a:prstGeom prst="rect">
            <a:avLst/>
          </a:prstGeom>
          <a:solidFill>
            <a:srgbClr val="b9d5b1"/>
          </a:solidFill>
        </p:spPr>
      </p:sp>
      <p:sp>
        <p:nvSpPr>
          <p:cNvPr id="8" name="Object 7"/>
          <p:cNvSpPr/>
          <p:nvPr/>
        </p:nvSpPr>
        <p:spPr>
          <a:xfrm>
            <a:off x="4570857" y="1798733"/>
            <a:ext cx="3456711" cy="238065"/>
          </a:xfrm>
          <a:prstGeom prst="rect">
            <a:avLst/>
          </a:prstGeom>
          <a:noFill/>
        </p:spPr>
        <p:txBody>
          <a:bodyPr wrap="square" rtlCol="0" anchor="t" bIns="0" lIns="0" rIns="0" tIns="0"/>
          <a:lstStyle/>
          <a:p>
            <a:pPr algn="l">
              <a:lnSpc>
                <a:spcPts val="1927"/>
              </a:lnSpc>
              <a:buNone/>
            </a:pPr>
            <a:r>
              <a:rPr lang="en-US" sz="1530" dirty="0" smtClean="0">
                <a:solidFill>
                  <a:srgbClr val="071023"/>
                </a:solidFill>
                <a:latin typeface="Space Mono" pitchFamily="34" charset="0"/>
                <a:ea typeface="Space Mono" pitchFamily="34" charset="-122"/>
                <a:cs typeface="Space Mono" pitchFamily="34" charset="-120"/>
              </a:rPr>
              <a:t>Legacy System Assessment</a:t>
            </a:r>
            <a:endParaRPr lang="en-US" dirty="0"/>
          </a:p>
        </p:txBody>
      </p:sp>
      <p:sp>
        <p:nvSpPr>
          <p:cNvPr id="9" name="Object 8"/>
          <p:cNvSpPr/>
          <p:nvPr/>
        </p:nvSpPr>
        <p:spPr>
          <a:xfrm>
            <a:off x="4570857" y="2152856"/>
            <a:ext cx="3456711" cy="1199850"/>
          </a:xfrm>
          <a:prstGeom prst="rect">
            <a:avLst/>
          </a:prstGeom>
          <a:noFill/>
        </p:spPr>
        <p:txBody>
          <a:bodyPr wrap="square" rtlCol="0" anchor="t" bIns="0" lIns="0" rIns="0" tIns="0"/>
          <a:lstStyle/>
          <a:p>
            <a:pPr algn="l">
              <a:lnSpc>
                <a:spcPts val="1418"/>
              </a:lnSpc>
              <a:spcBef>
                <a:spcPts val="897"/>
              </a:spcBef>
              <a:buNone/>
            </a:pPr>
            <a:r>
              <a:rPr lang="en-US" sz="1013" dirty="0" smtClean="0">
                <a:solidFill>
                  <a:srgbClr val="000000">
                    <a:alpha val="80000"/>
                  </a:srgbClr>
                </a:solidFill>
                <a:latin typeface="Space Mono" pitchFamily="34" charset="0"/>
                <a:ea typeface="Space Mono" pitchFamily="34" charset="-122"/>
                <a:cs typeface="Space Mono" pitchFamily="34" charset="-120"/>
              </a:rPr>
              <a:t>Identify and assess the current authentication mechanisms, access control, and authorization processes within the organization's legacy systems. This will help determine the compatibility requirements and integration strategies.</a:t>
            </a:r>
            <a:endParaRPr lang="en-US" dirty="0"/>
          </a:p>
        </p:txBody>
      </p:sp>
      <p:sp>
        <p:nvSpPr>
          <p:cNvPr id="10" name="Object 9"/>
          <p:cNvSpPr/>
          <p:nvPr/>
        </p:nvSpPr>
        <p:spPr>
          <a:xfrm>
            <a:off x="8094226" y="1571232"/>
            <a:ext cx="3618595" cy="2309235"/>
          </a:xfrm>
          <a:prstGeom prst="rect">
            <a:avLst/>
          </a:prstGeom>
          <a:solidFill>
            <a:srgbClr val="b9d5b1"/>
          </a:solidFill>
        </p:spPr>
      </p:sp>
      <p:sp>
        <p:nvSpPr>
          <p:cNvPr id="11" name="Object 10"/>
          <p:cNvSpPr/>
          <p:nvPr/>
        </p:nvSpPr>
        <p:spPr>
          <a:xfrm>
            <a:off x="8379905" y="1798733"/>
            <a:ext cx="3456711" cy="476131"/>
          </a:xfrm>
          <a:prstGeom prst="rect">
            <a:avLst/>
          </a:prstGeom>
          <a:noFill/>
        </p:spPr>
        <p:txBody>
          <a:bodyPr wrap="square" rtlCol="0" anchor="t" bIns="0" lIns="0" rIns="0" tIns="0"/>
          <a:lstStyle/>
          <a:p>
            <a:pPr algn="l">
              <a:lnSpc>
                <a:spcPts val="1927"/>
              </a:lnSpc>
              <a:buNone/>
            </a:pPr>
            <a:r>
              <a:rPr lang="en-US" sz="1530" dirty="0" smtClean="0">
                <a:solidFill>
                  <a:srgbClr val="071023"/>
                </a:solidFill>
                <a:latin typeface="Space Mono" pitchFamily="34" charset="0"/>
                <a:ea typeface="Space Mono" pitchFamily="34" charset="-122"/>
                <a:cs typeface="Space Mono" pitchFamily="34" charset="-120"/>
              </a:rPr>
              <a:t>Authentication Mechanism Compatibility</a:t>
            </a:r>
            <a:endParaRPr lang="en-US" dirty="0"/>
          </a:p>
        </p:txBody>
      </p:sp>
      <p:sp>
        <p:nvSpPr>
          <p:cNvPr id="12" name="Object 11"/>
          <p:cNvSpPr/>
          <p:nvPr/>
        </p:nvSpPr>
        <p:spPr>
          <a:xfrm>
            <a:off x="8379905" y="2390921"/>
            <a:ext cx="3456711" cy="1199850"/>
          </a:xfrm>
          <a:prstGeom prst="rect">
            <a:avLst/>
          </a:prstGeom>
          <a:noFill/>
        </p:spPr>
        <p:txBody>
          <a:bodyPr wrap="square" rtlCol="0" anchor="t" bIns="0" lIns="0" rIns="0" tIns="0"/>
          <a:lstStyle/>
          <a:p>
            <a:pPr algn="l">
              <a:lnSpc>
                <a:spcPts val="1418"/>
              </a:lnSpc>
              <a:spcBef>
                <a:spcPts val="897"/>
              </a:spcBef>
              <a:buNone/>
            </a:pPr>
            <a:r>
              <a:rPr lang="en-US" sz="1013" dirty="0" smtClean="0">
                <a:solidFill>
                  <a:srgbClr val="000000">
                    <a:alpha val="80000"/>
                  </a:srgbClr>
                </a:solidFill>
                <a:latin typeface="Space Mono" pitchFamily="34" charset="0"/>
                <a:ea typeface="Space Mono" pitchFamily="34" charset="-122"/>
                <a:cs typeface="Space Mono" pitchFamily="34" charset="-120"/>
              </a:rPr>
              <a:t>Evaluate the existing authentication methods used by legacy systems, such as username-password, single sign-on (SSO), or other proprietary mechanisms. Ensure the IAM system can seamlessly integrate and support these authentication methods.</a:t>
            </a:r>
            <a:endParaRPr lang="en-US" dirty="0"/>
          </a:p>
        </p:txBody>
      </p:sp>
      <p:sp>
        <p:nvSpPr>
          <p:cNvPr id="13" name="Object 12"/>
          <p:cNvSpPr/>
          <p:nvPr/>
        </p:nvSpPr>
        <p:spPr>
          <a:xfrm>
            <a:off x="476131" y="4070920"/>
            <a:ext cx="5523119" cy="2309235"/>
          </a:xfrm>
          <a:prstGeom prst="rect">
            <a:avLst/>
          </a:prstGeom>
          <a:solidFill>
            <a:srgbClr val="b9d5b1"/>
          </a:solidFill>
        </p:spPr>
      </p:sp>
      <p:sp>
        <p:nvSpPr>
          <p:cNvPr id="14" name="Object 13"/>
          <p:cNvSpPr/>
          <p:nvPr/>
        </p:nvSpPr>
        <p:spPr>
          <a:xfrm>
            <a:off x="761810" y="4298421"/>
            <a:ext cx="5551687" cy="238065"/>
          </a:xfrm>
          <a:prstGeom prst="rect">
            <a:avLst/>
          </a:prstGeom>
          <a:noFill/>
        </p:spPr>
        <p:txBody>
          <a:bodyPr wrap="square" rtlCol="0" anchor="t" bIns="0" lIns="0" rIns="0" tIns="0"/>
          <a:lstStyle/>
          <a:p>
            <a:pPr algn="l">
              <a:lnSpc>
                <a:spcPts val="1927"/>
              </a:lnSpc>
              <a:buNone/>
            </a:pPr>
            <a:r>
              <a:rPr lang="en-US" sz="1530" dirty="0" smtClean="0">
                <a:solidFill>
                  <a:srgbClr val="071023"/>
                </a:solidFill>
                <a:latin typeface="Space Mono" pitchFamily="34" charset="0"/>
                <a:ea typeface="Space Mono" pitchFamily="34" charset="-122"/>
                <a:cs typeface="Space Mono" pitchFamily="34" charset="-120"/>
              </a:rPr>
              <a:t>Access Control and Authorization</a:t>
            </a:r>
            <a:endParaRPr lang="en-US" dirty="0"/>
          </a:p>
        </p:txBody>
      </p:sp>
      <p:sp>
        <p:nvSpPr>
          <p:cNvPr id="15" name="Object 14"/>
          <p:cNvSpPr/>
          <p:nvPr/>
        </p:nvSpPr>
        <p:spPr>
          <a:xfrm>
            <a:off x="761810" y="4652543"/>
            <a:ext cx="5551687" cy="857036"/>
          </a:xfrm>
          <a:prstGeom prst="rect">
            <a:avLst/>
          </a:prstGeom>
          <a:noFill/>
        </p:spPr>
        <p:txBody>
          <a:bodyPr wrap="square" rtlCol="0" anchor="t" bIns="0" lIns="0" rIns="0" tIns="0"/>
          <a:lstStyle/>
          <a:p>
            <a:pPr algn="l">
              <a:lnSpc>
                <a:spcPts val="1418"/>
              </a:lnSpc>
              <a:spcBef>
                <a:spcPts val="897"/>
              </a:spcBef>
              <a:buNone/>
            </a:pPr>
            <a:r>
              <a:rPr lang="en-US" sz="1013" dirty="0" smtClean="0">
                <a:solidFill>
                  <a:srgbClr val="000000">
                    <a:alpha val="80000"/>
                  </a:srgbClr>
                </a:solidFill>
                <a:latin typeface="Space Mono" pitchFamily="34" charset="0"/>
                <a:ea typeface="Space Mono" pitchFamily="34" charset="-122"/>
                <a:cs typeface="Space Mono" pitchFamily="34" charset="-120"/>
              </a:rPr>
              <a:t>Assess the current access control and authorization policies enforced by the legacy systems. Develop integration strategies to align the IAM system's access control mechanisms with the existing processes to maintain consistent and secure access to enterprise resources.</a:t>
            </a:r>
            <a:endParaRPr lang="en-US" dirty="0"/>
          </a:p>
        </p:txBody>
      </p:sp>
      <p:sp>
        <p:nvSpPr>
          <p:cNvPr id="16" name="Object 15"/>
          <p:cNvSpPr/>
          <p:nvPr/>
        </p:nvSpPr>
        <p:spPr>
          <a:xfrm>
            <a:off x="6189702" y="4070920"/>
            <a:ext cx="5523119" cy="2309235"/>
          </a:xfrm>
          <a:prstGeom prst="rect">
            <a:avLst/>
          </a:prstGeom>
          <a:solidFill>
            <a:srgbClr val="b9d5b1"/>
          </a:solidFill>
        </p:spPr>
      </p:sp>
      <p:sp>
        <p:nvSpPr>
          <p:cNvPr id="17" name="Object 16"/>
          <p:cNvSpPr/>
          <p:nvPr/>
        </p:nvSpPr>
        <p:spPr>
          <a:xfrm>
            <a:off x="6475381" y="4298421"/>
            <a:ext cx="5551687" cy="238065"/>
          </a:xfrm>
          <a:prstGeom prst="rect">
            <a:avLst/>
          </a:prstGeom>
          <a:noFill/>
        </p:spPr>
        <p:txBody>
          <a:bodyPr wrap="square" rtlCol="0" anchor="t" bIns="0" lIns="0" rIns="0" tIns="0"/>
          <a:lstStyle/>
          <a:p>
            <a:pPr algn="l">
              <a:lnSpc>
                <a:spcPts val="1927"/>
              </a:lnSpc>
              <a:buNone/>
            </a:pPr>
            <a:r>
              <a:rPr lang="en-US" sz="1530" dirty="0" smtClean="0">
                <a:solidFill>
                  <a:srgbClr val="071023"/>
                </a:solidFill>
                <a:latin typeface="Space Mono" pitchFamily="34" charset="0"/>
                <a:ea typeface="Space Mono" pitchFamily="34" charset="-122"/>
                <a:cs typeface="Space Mono" pitchFamily="34" charset="-120"/>
              </a:rPr>
              <a:t>Testing and Validation</a:t>
            </a:r>
            <a:endParaRPr lang="en-US" dirty="0"/>
          </a:p>
        </p:txBody>
      </p:sp>
      <p:sp>
        <p:nvSpPr>
          <p:cNvPr id="18" name="Object 17"/>
          <p:cNvSpPr/>
          <p:nvPr/>
        </p:nvSpPr>
        <p:spPr>
          <a:xfrm>
            <a:off x="6475381" y="4652543"/>
            <a:ext cx="5551687" cy="685629"/>
          </a:xfrm>
          <a:prstGeom prst="rect">
            <a:avLst/>
          </a:prstGeom>
          <a:noFill/>
        </p:spPr>
        <p:txBody>
          <a:bodyPr wrap="square" rtlCol="0" anchor="t" bIns="0" lIns="0" rIns="0" tIns="0"/>
          <a:lstStyle/>
          <a:p>
            <a:pPr algn="l">
              <a:lnSpc>
                <a:spcPts val="1418"/>
              </a:lnSpc>
              <a:spcBef>
                <a:spcPts val="897"/>
              </a:spcBef>
              <a:buNone/>
            </a:pPr>
            <a:r>
              <a:rPr lang="en-US" sz="1013" dirty="0" smtClean="0">
                <a:solidFill>
                  <a:srgbClr val="000000">
                    <a:alpha val="80000"/>
                  </a:srgbClr>
                </a:solidFill>
                <a:latin typeface="Space Mono" pitchFamily="34" charset="0"/>
                <a:ea typeface="Space Mono" pitchFamily="34" charset="-122"/>
                <a:cs typeface="Space Mono" pitchFamily="34" charset="-120"/>
              </a:rPr>
              <a:t>Conduct thorough testing to ensure the IAM system's integration with legacy systems is secure, reliable, and does not disrupt the existing user experience. Validate the integration by simulating real-world scenarios and gathering user feedback.</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ff1eb"/>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88952"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Integration with Third-Party Applications</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1856911"/>
            <a:ext cx="4275656" cy="990352"/>
          </a:xfrm>
          <a:prstGeom prst="rect">
            <a:avLst/>
          </a:prstGeom>
        </p:spPr>
      </p:pic>
      <p:sp>
        <p:nvSpPr>
          <p:cNvPr id="5" name="Object 4"/>
          <p:cNvSpPr/>
          <p:nvPr/>
        </p:nvSpPr>
        <p:spPr>
          <a:xfrm>
            <a:off x="666583" y="2066111"/>
            <a:ext cx="3860485" cy="552312"/>
          </a:xfrm>
          <a:prstGeom prst="rect">
            <a:avLst/>
          </a:prstGeom>
          <a:noFill/>
        </p:spPr>
        <p:txBody>
          <a:bodyPr wrap="square" rtlCol="0" anchor="ctr" bIns="0" lIns="0" rIns="0" tIns="0"/>
          <a:lstStyle/>
          <a:p>
            <a:pPr algn="l">
              <a:lnSpc>
                <a:spcPts val="2177"/>
              </a:lnSpc>
              <a:buNone/>
            </a:pPr>
            <a:r>
              <a:rPr lang="en-US" sz="1728" dirty="0" smtClean="0">
                <a:solidFill>
                  <a:srgbClr val="071023"/>
                </a:solidFill>
                <a:latin typeface="Space Mono" pitchFamily="34" charset="0"/>
                <a:ea typeface="Space Mono" pitchFamily="34" charset="-122"/>
                <a:cs typeface="Space Mono" pitchFamily="34" charset="-120"/>
              </a:rPr>
              <a:t>Percentage of Third-Party Applications Assessed</a:t>
            </a:r>
            <a:endParaRPr lang="en-US" dirty="0"/>
          </a:p>
        </p:txBody>
      </p:sp>
      <p:pic>
        <p:nvPicPr>
          <p:cNvPr id="6" name="Object 5"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9" y="2940109"/>
            <a:ext cx="9151237" cy="990352"/>
          </a:xfrm>
          <a:prstGeom prst="rect">
            <a:avLst/>
          </a:prstGeom>
        </p:spPr>
      </p:pic>
      <p:sp>
        <p:nvSpPr>
          <p:cNvPr id="7" name="Object 6"/>
          <p:cNvSpPr/>
          <p:nvPr/>
        </p:nvSpPr>
        <p:spPr>
          <a:xfrm>
            <a:off x="666583" y="3287387"/>
            <a:ext cx="8857166" cy="276156"/>
          </a:xfrm>
          <a:prstGeom prst="rect">
            <a:avLst/>
          </a:prstGeom>
          <a:noFill/>
        </p:spPr>
        <p:txBody>
          <a:bodyPr wrap="square" rtlCol="0" anchor="ctr" bIns="0" lIns="0" rIns="0" tIns="0"/>
          <a:lstStyle/>
          <a:p>
            <a:pPr algn="l">
              <a:lnSpc>
                <a:spcPts val="2177"/>
              </a:lnSpc>
              <a:buNone/>
            </a:pPr>
            <a:r>
              <a:rPr lang="en-US" sz="1728" dirty="0" smtClean="0">
                <a:solidFill>
                  <a:srgbClr val="071023"/>
                </a:solidFill>
                <a:latin typeface="Space Mono" pitchFamily="34" charset="0"/>
                <a:ea typeface="Space Mono" pitchFamily="34" charset="-122"/>
                <a:cs typeface="Space Mono" pitchFamily="34" charset="-120"/>
              </a:rPr>
              <a:t>Compatibility and Security Testing Coverage</a:t>
            </a:r>
            <a:endParaRPr lang="en-US" dirty="0"/>
          </a:p>
        </p:txBody>
      </p:sp>
      <p:pic>
        <p:nvPicPr>
          <p:cNvPr id="8" name="Object 7"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29" y="4023306"/>
            <a:ext cx="11246213" cy="990352"/>
          </a:xfrm>
          <a:prstGeom prst="rect">
            <a:avLst/>
          </a:prstGeom>
        </p:spPr>
      </p:pic>
      <p:sp>
        <p:nvSpPr>
          <p:cNvPr id="9" name="Object 8"/>
          <p:cNvSpPr/>
          <p:nvPr/>
        </p:nvSpPr>
        <p:spPr>
          <a:xfrm>
            <a:off x="666583" y="4370584"/>
            <a:ext cx="10951012" cy="276156"/>
          </a:xfrm>
          <a:prstGeom prst="rect">
            <a:avLst/>
          </a:prstGeom>
          <a:noFill/>
        </p:spPr>
        <p:txBody>
          <a:bodyPr wrap="square" rtlCol="0" anchor="ctr" bIns="0" lIns="0" rIns="0" tIns="0"/>
          <a:lstStyle/>
          <a:p>
            <a:pPr algn="l">
              <a:lnSpc>
                <a:spcPts val="2177"/>
              </a:lnSpc>
              <a:buNone/>
            </a:pPr>
            <a:r>
              <a:rPr lang="en-US" sz="1728" dirty="0" smtClean="0">
                <a:solidFill>
                  <a:srgbClr val="071023"/>
                </a:solidFill>
                <a:latin typeface="Space Mono" pitchFamily="34" charset="0"/>
                <a:ea typeface="Space Mono" pitchFamily="34" charset="-122"/>
                <a:cs typeface="Space Mono" pitchFamily="34" charset="-120"/>
              </a:rPr>
              <a:t>Standardized Authentication Protocols Implemented</a:t>
            </a:r>
            <a:endParaRPr lang="en-US" dirty="0"/>
          </a:p>
        </p:txBody>
      </p:sp>
      <p:pic>
        <p:nvPicPr>
          <p:cNvPr id="10" name="Object 9"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29" y="5106504"/>
            <a:ext cx="6370632" cy="990352"/>
          </a:xfrm>
          <a:prstGeom prst="rect">
            <a:avLst/>
          </a:prstGeom>
        </p:spPr>
      </p:pic>
      <p:sp>
        <p:nvSpPr>
          <p:cNvPr id="11" name="Object 10"/>
          <p:cNvSpPr/>
          <p:nvPr/>
        </p:nvSpPr>
        <p:spPr>
          <a:xfrm>
            <a:off x="666583" y="5453782"/>
            <a:ext cx="6001943" cy="276156"/>
          </a:xfrm>
          <a:prstGeom prst="rect">
            <a:avLst/>
          </a:prstGeom>
          <a:noFill/>
        </p:spPr>
        <p:txBody>
          <a:bodyPr wrap="square" rtlCol="0" anchor="ctr" bIns="0" lIns="0" rIns="0" tIns="0"/>
          <a:lstStyle/>
          <a:p>
            <a:pPr algn="l">
              <a:lnSpc>
                <a:spcPts val="2177"/>
              </a:lnSpc>
              <a:buNone/>
            </a:pPr>
            <a:r>
              <a:rPr lang="en-US" sz="1728" dirty="0" smtClean="0">
                <a:solidFill>
                  <a:srgbClr val="071023"/>
                </a:solidFill>
                <a:latin typeface="Space Mono" pitchFamily="34" charset="0"/>
                <a:ea typeface="Space Mono" pitchFamily="34" charset="-122"/>
                <a:cs typeface="Space Mono" pitchFamily="34" charset="-120"/>
              </a:rPr>
              <a:t>APIs and Integrations Developed</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ff1eb"/>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8475" cy="85704"/>
          </a:xfrm>
          <a:prstGeom prst="rect">
            <a:avLst/>
          </a:prstGeom>
        </p:spPr>
      </p:pic>
      <p:sp>
        <p:nvSpPr>
          <p:cNvPr id="3" name="Object 2"/>
          <p:cNvSpPr/>
          <p:nvPr/>
        </p:nvSpPr>
        <p:spPr>
          <a:xfrm>
            <a:off x="0" y="402628"/>
            <a:ext cx="12188952" cy="476131"/>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Integration with Cloud Services</a:t>
            </a:r>
            <a:endParaRPr lang="en-US" dirty="0"/>
          </a:p>
        </p:txBody>
      </p:sp>
      <p:sp>
        <p:nvSpPr>
          <p:cNvPr id="4" name="Object 3"/>
          <p:cNvSpPr/>
          <p:nvPr/>
        </p:nvSpPr>
        <p:spPr>
          <a:xfrm>
            <a:off x="0" y="1006868"/>
            <a:ext cx="12188952" cy="266633"/>
          </a:xfrm>
          <a:prstGeom prst="rect">
            <a:avLst/>
          </a:prstGeom>
          <a:noFill/>
        </p:spPr>
        <p:txBody>
          <a:bodyPr wrap="square" rtlCol="0" anchor="t" bIns="0" lIns="0" rIns="0" tIns="0"/>
          <a:lstStyle/>
          <a:p>
            <a:pPr algn="ctr">
              <a:lnSpc>
                <a:spcPts val="2100"/>
              </a:lnSpc>
              <a:spcBef>
                <a:spcPts val="989"/>
              </a:spcBef>
              <a:buNone/>
            </a:pPr>
            <a:r>
              <a:rPr lang="en-US" sz="1500" dirty="0" smtClean="0">
                <a:solidFill>
                  <a:srgbClr val="000000">
                    <a:alpha val="80000"/>
                  </a:srgbClr>
                </a:solidFill>
                <a:latin typeface="Space Mono" pitchFamily="34" charset="0"/>
                <a:ea typeface="Space Mono" pitchFamily="34" charset="-122"/>
                <a:cs typeface="Space Mono" pitchFamily="34" charset="-120"/>
              </a:rPr>
              <a:t>Comparison of key integration factors for cloud-based IAM services</a:t>
            </a:r>
            <a:endParaRPr lang="en-US" dirty="0"/>
          </a:p>
        </p:txBody>
      </p:sp>
      <p:sp>
        <p:nvSpPr>
          <p:cNvPr id="5" name="Object 4"/>
          <p:cNvSpPr/>
          <p:nvPr/>
        </p:nvSpPr>
        <p:spPr>
          <a:xfrm>
            <a:off x="476129" y="2554046"/>
            <a:ext cx="2018796" cy="3264274"/>
          </a:xfrm>
          <a:prstGeom prst="rect">
            <a:avLst/>
          </a:prstGeom>
          <a:solidFill>
            <a:srgbClr val="b9d5b1"/>
          </a:solidFill>
        </p:spPr>
      </p:sp>
      <p:sp>
        <p:nvSpPr>
          <p:cNvPr id="6" name="Object 5"/>
          <p:cNvSpPr/>
          <p:nvPr/>
        </p:nvSpPr>
        <p:spPr>
          <a:xfrm>
            <a:off x="375191" y="5954017"/>
            <a:ext cx="2220675" cy="457086"/>
          </a:xfrm>
          <a:prstGeom prst="rect">
            <a:avLst/>
          </a:prstGeom>
          <a:noFill/>
        </p:spPr>
        <p:txBody>
          <a:bodyPr wrap="square" rtlCol="0" anchor="t" bIns="0" lIns="0" rIns="0" tIns="0"/>
          <a:lstStyle/>
          <a:p>
            <a:pPr algn="ctr">
              <a:lnSpc>
                <a:spcPts val="1814"/>
              </a:lnSpc>
              <a:buNone/>
            </a:pPr>
            <a:r>
              <a:rPr lang="en-US" sz="1440" dirty="0" smtClean="0">
                <a:solidFill>
                  <a:srgbClr val="071023"/>
                </a:solidFill>
                <a:latin typeface="Space Mono" pitchFamily="34" charset="0"/>
                <a:ea typeface="Space Mono" pitchFamily="34" charset="-122"/>
                <a:cs typeface="Space Mono" pitchFamily="34" charset="-120"/>
              </a:rPr>
              <a:t>Authentication Coverage</a:t>
            </a:r>
            <a:endParaRPr lang="en-US" dirty="0"/>
          </a:p>
        </p:txBody>
      </p:sp>
      <p:sp>
        <p:nvSpPr>
          <p:cNvPr id="7" name="Object 6"/>
          <p:cNvSpPr/>
          <p:nvPr/>
        </p:nvSpPr>
        <p:spPr>
          <a:xfrm>
            <a:off x="1103195" y="3998855"/>
            <a:ext cx="764666" cy="380905"/>
          </a:xfrm>
          <a:prstGeom prst="rect">
            <a:avLst/>
          </a:prstGeom>
          <a:noFill/>
        </p:spPr>
        <p:txBody>
          <a:bodyPr wrap="square" rtlCol="0" anchor="t" bIns="0" lIns="0" rIns="0" tIns="0"/>
          <a:lstStyle/>
          <a:p>
            <a:pPr algn="ctr">
              <a:lnSpc>
                <a:spcPts val="3035"/>
              </a:lnSpc>
              <a:buNone/>
            </a:pPr>
            <a:r>
              <a:rPr lang="en-US" sz="2850" spc="29" kern="0" dirty="0" smtClean="0">
                <a:solidFill>
                  <a:srgbClr val="071023"/>
                </a:solidFill>
                <a:latin typeface="Poppins" pitchFamily="34" charset="0"/>
                <a:ea typeface="Poppins" pitchFamily="34" charset="-122"/>
                <a:cs typeface="Poppins" pitchFamily="34" charset="-120"/>
              </a:rPr>
              <a:t>90%</a:t>
            </a:r>
            <a:endParaRPr lang="en-US" dirty="0"/>
          </a:p>
        </p:txBody>
      </p:sp>
      <p:sp>
        <p:nvSpPr>
          <p:cNvPr id="8" name="Object 7"/>
          <p:cNvSpPr/>
          <p:nvPr/>
        </p:nvSpPr>
        <p:spPr>
          <a:xfrm>
            <a:off x="2780607" y="3413065"/>
            <a:ext cx="2018796" cy="2405255"/>
          </a:xfrm>
          <a:prstGeom prst="rect">
            <a:avLst/>
          </a:prstGeom>
          <a:solidFill>
            <a:srgbClr val="b9d5b1"/>
          </a:solidFill>
        </p:spPr>
      </p:sp>
      <p:sp>
        <p:nvSpPr>
          <p:cNvPr id="9" name="Object 8"/>
          <p:cNvSpPr/>
          <p:nvPr/>
        </p:nvSpPr>
        <p:spPr>
          <a:xfrm>
            <a:off x="2679665" y="5954017"/>
            <a:ext cx="2220675" cy="457086"/>
          </a:xfrm>
          <a:prstGeom prst="rect">
            <a:avLst/>
          </a:prstGeom>
          <a:noFill/>
        </p:spPr>
        <p:txBody>
          <a:bodyPr wrap="square" rtlCol="0" anchor="t" bIns="0" lIns="0" rIns="0" tIns="0"/>
          <a:lstStyle/>
          <a:p>
            <a:pPr algn="ctr">
              <a:lnSpc>
                <a:spcPts val="1814"/>
              </a:lnSpc>
              <a:buNone/>
            </a:pPr>
            <a:r>
              <a:rPr lang="en-US" sz="1440" dirty="0" smtClean="0">
                <a:solidFill>
                  <a:srgbClr val="071023"/>
                </a:solidFill>
                <a:latin typeface="Space Mono" pitchFamily="34" charset="0"/>
                <a:ea typeface="Space Mono" pitchFamily="34" charset="-122"/>
                <a:cs typeface="Space Mono" pitchFamily="34" charset="-120"/>
              </a:rPr>
              <a:t>Authorization Capabilities</a:t>
            </a:r>
            <a:endParaRPr lang="en-US" dirty="0"/>
          </a:p>
        </p:txBody>
      </p:sp>
      <p:sp>
        <p:nvSpPr>
          <p:cNvPr id="10" name="Object 9"/>
          <p:cNvSpPr/>
          <p:nvPr/>
        </p:nvSpPr>
        <p:spPr>
          <a:xfrm>
            <a:off x="3402432" y="4428365"/>
            <a:ext cx="775141" cy="380905"/>
          </a:xfrm>
          <a:prstGeom prst="rect">
            <a:avLst/>
          </a:prstGeom>
          <a:noFill/>
        </p:spPr>
        <p:txBody>
          <a:bodyPr wrap="square" rtlCol="0" anchor="t" bIns="0" lIns="0" rIns="0" tIns="0"/>
          <a:lstStyle/>
          <a:p>
            <a:pPr algn="ctr">
              <a:lnSpc>
                <a:spcPts val="3035"/>
              </a:lnSpc>
              <a:buNone/>
            </a:pPr>
            <a:r>
              <a:rPr lang="en-US" sz="2850" spc="29" kern="0" dirty="0" smtClean="0">
                <a:solidFill>
                  <a:srgbClr val="071023"/>
                </a:solidFill>
                <a:latin typeface="Poppins" pitchFamily="34" charset="0"/>
                <a:ea typeface="Poppins" pitchFamily="34" charset="-122"/>
                <a:cs typeface="Poppins" pitchFamily="34" charset="-120"/>
              </a:rPr>
              <a:t>85%</a:t>
            </a:r>
            <a:endParaRPr lang="en-US" dirty="0"/>
          </a:p>
        </p:txBody>
      </p:sp>
      <p:sp>
        <p:nvSpPr>
          <p:cNvPr id="11" name="Object 10"/>
          <p:cNvSpPr/>
          <p:nvPr/>
        </p:nvSpPr>
        <p:spPr>
          <a:xfrm>
            <a:off x="5085074" y="1695026"/>
            <a:ext cx="2018796" cy="4123294"/>
          </a:xfrm>
          <a:prstGeom prst="rect">
            <a:avLst/>
          </a:prstGeom>
          <a:solidFill>
            <a:srgbClr val="b9d5b1"/>
          </a:solidFill>
        </p:spPr>
      </p:sp>
      <p:sp>
        <p:nvSpPr>
          <p:cNvPr id="12" name="Object 11"/>
          <p:cNvSpPr/>
          <p:nvPr/>
        </p:nvSpPr>
        <p:spPr>
          <a:xfrm>
            <a:off x="4984139" y="5954017"/>
            <a:ext cx="2220675" cy="457086"/>
          </a:xfrm>
          <a:prstGeom prst="rect">
            <a:avLst/>
          </a:prstGeom>
          <a:noFill/>
        </p:spPr>
        <p:txBody>
          <a:bodyPr wrap="square" rtlCol="0" anchor="t" bIns="0" lIns="0" rIns="0" tIns="0"/>
          <a:lstStyle/>
          <a:p>
            <a:pPr algn="ctr">
              <a:lnSpc>
                <a:spcPts val="1814"/>
              </a:lnSpc>
              <a:buNone/>
            </a:pPr>
            <a:r>
              <a:rPr lang="en-US" sz="1440" dirty="0" smtClean="0">
                <a:solidFill>
                  <a:srgbClr val="071023"/>
                </a:solidFill>
                <a:latin typeface="Space Mono" pitchFamily="34" charset="0"/>
                <a:ea typeface="Space Mono" pitchFamily="34" charset="-122"/>
                <a:cs typeface="Space Mono" pitchFamily="34" charset="-120"/>
              </a:rPr>
              <a:t>Compliance Certifications</a:t>
            </a:r>
            <a:endParaRPr lang="en-US" dirty="0"/>
          </a:p>
        </p:txBody>
      </p:sp>
      <p:sp>
        <p:nvSpPr>
          <p:cNvPr id="13" name="Object 12"/>
          <p:cNvSpPr/>
          <p:nvPr/>
        </p:nvSpPr>
        <p:spPr>
          <a:xfrm>
            <a:off x="5712143" y="3569345"/>
            <a:ext cx="764666" cy="380905"/>
          </a:xfrm>
          <a:prstGeom prst="rect">
            <a:avLst/>
          </a:prstGeom>
          <a:noFill/>
        </p:spPr>
        <p:txBody>
          <a:bodyPr wrap="square" rtlCol="0" anchor="t" bIns="0" lIns="0" rIns="0" tIns="0"/>
          <a:lstStyle/>
          <a:p>
            <a:pPr algn="ctr">
              <a:lnSpc>
                <a:spcPts val="3035"/>
              </a:lnSpc>
              <a:buNone/>
            </a:pPr>
            <a:r>
              <a:rPr lang="en-US" sz="2850" spc="29" kern="0" dirty="0" smtClean="0">
                <a:solidFill>
                  <a:srgbClr val="071023"/>
                </a:solidFill>
                <a:latin typeface="Poppins" pitchFamily="34" charset="0"/>
                <a:ea typeface="Poppins" pitchFamily="34" charset="-122"/>
                <a:cs typeface="Poppins" pitchFamily="34" charset="-120"/>
              </a:rPr>
              <a:t>95%</a:t>
            </a:r>
            <a:endParaRPr lang="en-US" dirty="0"/>
          </a:p>
        </p:txBody>
      </p:sp>
      <p:sp>
        <p:nvSpPr>
          <p:cNvPr id="14" name="Object 13"/>
          <p:cNvSpPr/>
          <p:nvPr/>
        </p:nvSpPr>
        <p:spPr>
          <a:xfrm>
            <a:off x="7389552" y="4272085"/>
            <a:ext cx="2018796" cy="1546236"/>
          </a:xfrm>
          <a:prstGeom prst="rect">
            <a:avLst/>
          </a:prstGeom>
          <a:solidFill>
            <a:srgbClr val="b9d5b1"/>
          </a:solidFill>
        </p:spPr>
      </p:sp>
      <p:sp>
        <p:nvSpPr>
          <p:cNvPr id="15" name="Object 14"/>
          <p:cNvSpPr/>
          <p:nvPr/>
        </p:nvSpPr>
        <p:spPr>
          <a:xfrm>
            <a:off x="7288612" y="5954017"/>
            <a:ext cx="2220675" cy="228543"/>
          </a:xfrm>
          <a:prstGeom prst="rect">
            <a:avLst/>
          </a:prstGeom>
          <a:noFill/>
        </p:spPr>
        <p:txBody>
          <a:bodyPr wrap="square" rtlCol="0" anchor="t" bIns="0" lIns="0" rIns="0" tIns="0"/>
          <a:lstStyle/>
          <a:p>
            <a:pPr algn="ctr">
              <a:lnSpc>
                <a:spcPts val="1814"/>
              </a:lnSpc>
              <a:buNone/>
            </a:pPr>
            <a:r>
              <a:rPr lang="en-US" sz="1440" dirty="0" smtClean="0">
                <a:solidFill>
                  <a:srgbClr val="071023"/>
                </a:solidFill>
                <a:latin typeface="Space Mono" pitchFamily="34" charset="0"/>
                <a:ea typeface="Space Mono" pitchFamily="34" charset="-122"/>
                <a:cs typeface="Space Mono" pitchFamily="34" charset="-120"/>
              </a:rPr>
              <a:t>API Flexibility</a:t>
            </a:r>
            <a:endParaRPr lang="en-US" dirty="0"/>
          </a:p>
        </p:txBody>
      </p:sp>
      <p:sp>
        <p:nvSpPr>
          <p:cNvPr id="16" name="Object 15"/>
          <p:cNvSpPr/>
          <p:nvPr/>
        </p:nvSpPr>
        <p:spPr>
          <a:xfrm>
            <a:off x="8011379" y="4857875"/>
            <a:ext cx="775141" cy="380905"/>
          </a:xfrm>
          <a:prstGeom prst="rect">
            <a:avLst/>
          </a:prstGeom>
          <a:noFill/>
        </p:spPr>
        <p:txBody>
          <a:bodyPr wrap="square" rtlCol="0" anchor="t" bIns="0" lIns="0" rIns="0" tIns="0"/>
          <a:lstStyle/>
          <a:p>
            <a:pPr algn="ctr">
              <a:lnSpc>
                <a:spcPts val="3035"/>
              </a:lnSpc>
              <a:buNone/>
            </a:pPr>
            <a:r>
              <a:rPr lang="en-US" sz="2850" spc="29" kern="0" dirty="0" smtClean="0">
                <a:solidFill>
                  <a:srgbClr val="071023"/>
                </a:solidFill>
                <a:latin typeface="Poppins" pitchFamily="34" charset="0"/>
                <a:ea typeface="Poppins" pitchFamily="34" charset="-122"/>
                <a:cs typeface="Poppins" pitchFamily="34" charset="-120"/>
              </a:rPr>
              <a:t>80%</a:t>
            </a:r>
            <a:endParaRPr lang="en-US" dirty="0"/>
          </a:p>
        </p:txBody>
      </p:sp>
      <p:sp>
        <p:nvSpPr>
          <p:cNvPr id="17" name="Object 16"/>
          <p:cNvSpPr/>
          <p:nvPr/>
        </p:nvSpPr>
        <p:spPr>
          <a:xfrm>
            <a:off x="9694030" y="5131105"/>
            <a:ext cx="2018796" cy="687215"/>
          </a:xfrm>
          <a:prstGeom prst="rect">
            <a:avLst/>
          </a:prstGeom>
          <a:solidFill>
            <a:srgbClr val="b9d5b1"/>
          </a:solidFill>
        </p:spPr>
      </p:sp>
      <p:sp>
        <p:nvSpPr>
          <p:cNvPr id="18" name="Object 17"/>
          <p:cNvSpPr/>
          <p:nvPr/>
        </p:nvSpPr>
        <p:spPr>
          <a:xfrm>
            <a:off x="9593086" y="5954017"/>
            <a:ext cx="2220675" cy="457086"/>
          </a:xfrm>
          <a:prstGeom prst="rect">
            <a:avLst/>
          </a:prstGeom>
          <a:noFill/>
        </p:spPr>
        <p:txBody>
          <a:bodyPr wrap="square" rtlCol="0" anchor="t" bIns="0" lIns="0" rIns="0" tIns="0"/>
          <a:lstStyle/>
          <a:p>
            <a:pPr algn="ctr">
              <a:lnSpc>
                <a:spcPts val="1814"/>
              </a:lnSpc>
              <a:buNone/>
            </a:pPr>
            <a:r>
              <a:rPr lang="en-US" sz="1440" dirty="0" smtClean="0">
                <a:solidFill>
                  <a:srgbClr val="071023"/>
                </a:solidFill>
                <a:latin typeface="Space Mono" pitchFamily="34" charset="0"/>
                <a:ea typeface="Space Mono" pitchFamily="34" charset="-122"/>
                <a:cs typeface="Space Mono" pitchFamily="34" charset="-120"/>
              </a:rPr>
              <a:t>Deployment Complexity</a:t>
            </a:r>
            <a:endParaRPr lang="en-US" dirty="0"/>
          </a:p>
        </p:txBody>
      </p:sp>
      <p:sp>
        <p:nvSpPr>
          <p:cNvPr id="19" name="Object 18"/>
          <p:cNvSpPr/>
          <p:nvPr/>
        </p:nvSpPr>
        <p:spPr>
          <a:xfrm>
            <a:off x="10342040" y="5287384"/>
            <a:ext cx="722767" cy="380905"/>
          </a:xfrm>
          <a:prstGeom prst="rect">
            <a:avLst/>
          </a:prstGeom>
          <a:noFill/>
        </p:spPr>
        <p:txBody>
          <a:bodyPr wrap="square" rtlCol="0" anchor="t" bIns="0" lIns="0" rIns="0" tIns="0"/>
          <a:lstStyle/>
          <a:p>
            <a:pPr algn="ctr">
              <a:lnSpc>
                <a:spcPts val="3035"/>
              </a:lnSpc>
              <a:buNone/>
            </a:pPr>
            <a:r>
              <a:rPr lang="en-US" sz="2850" spc="29" kern="0" dirty="0" smtClean="0">
                <a:solidFill>
                  <a:srgbClr val="071023"/>
                </a:solidFill>
                <a:latin typeface="Poppins" pitchFamily="34" charset="0"/>
                <a:ea typeface="Poppins" pitchFamily="34" charset="-122"/>
                <a:cs typeface="Poppins" pitchFamily="34" charset="-120"/>
              </a:rPr>
              <a:t>75%</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8475" cy="85704"/>
          </a:xfrm>
          <a:prstGeom prst="rect">
            <a:avLst/>
          </a:prstGeom>
        </p:spPr>
      </p:pic>
      <p:sp>
        <p:nvSpPr>
          <p:cNvPr id="3" name="Object 2"/>
          <p:cNvSpPr/>
          <p:nvPr/>
        </p:nvSpPr>
        <p:spPr>
          <a:xfrm>
            <a:off x="1354593" y="402628"/>
            <a:ext cx="9479767" cy="952262"/>
          </a:xfrm>
          <a:prstGeom prst="rect">
            <a:avLst/>
          </a:prstGeom>
          <a:noFill/>
        </p:spPr>
        <p:txBody>
          <a:bodyPr wrap="square" rtlCol="0" anchor="t" bIns="0" lIns="0" rIns="0" tIns="0"/>
          <a:lstStyle/>
          <a:p>
            <a:pPr algn="ctr">
              <a:lnSpc>
                <a:spcPts val="3794"/>
              </a:lnSpc>
              <a:buNone/>
            </a:pPr>
            <a:r>
              <a:rPr lang="en-US" sz="3563" spc="35" kern="0" dirty="0" smtClean="0">
                <a:solidFill>
                  <a:srgbClr val="071023"/>
                </a:solidFill>
                <a:latin typeface="Poppins" pitchFamily="34" charset="0"/>
                <a:ea typeface="Poppins" pitchFamily="34" charset="-122"/>
                <a:cs typeface="Poppins" pitchFamily="34" charset="-120"/>
              </a:rPr>
              <a:t>User Provisioning, Authentication, and Access Control</a:t>
            </a:r>
            <a:endParaRPr lang="en-US" dirty="0"/>
          </a:p>
        </p:txBody>
      </p:sp>
      <p:sp>
        <p:nvSpPr>
          <p:cNvPr id="4" name="Object 3"/>
          <p:cNvSpPr/>
          <p:nvPr/>
        </p:nvSpPr>
        <p:spPr>
          <a:xfrm>
            <a:off x="952262" y="2419043"/>
            <a:ext cx="5446938" cy="3568155"/>
          </a:xfrm>
          <a:prstGeom prst="rect">
            <a:avLst/>
          </a:prstGeom>
          <a:noFill/>
        </p:spPr>
        <p:txBody>
          <a:bodyPr wrap="square" rtlCol="0" anchor="t" bIns="0" lIns="0" rIns="0" tIns="0"/>
          <a:lstStyle/>
          <a:p>
            <a:pPr algn="l" marL="242900" indent="-242900">
              <a:lnSpc>
                <a:spcPts val="2042"/>
              </a:lnSpc>
              <a:buSzPct val="100000"/>
              <a:buChar char="•"/>
            </a:pPr>
            <a:r>
              <a:rPr lang="en-US" sz="1620" dirty="0" smtClean="0">
                <a:solidFill>
                  <a:srgbClr val="071023"/>
                </a:solidFill>
                <a:latin typeface="Space Mono" pitchFamily="34" charset="0"/>
                <a:ea typeface="Space Mono" pitchFamily="34" charset="-122"/>
                <a:cs typeface="Space Mono" pitchFamily="34" charset="-120"/>
              </a:rPr>
              <a:t>User Provisioning Process</a:t>
            </a:r>
          </a:p>
          <a:p>
            <a:pPr algn="l" lvl="1">
              <a:lnSpc>
                <a:spcPts val="1449"/>
              </a:lnSpc>
              <a:spcBef>
                <a:spcPts val="314"/>
              </a:spcBef>
              <a:buNone/>
            </a:pPr>
            <a:r>
              <a:rPr lang="en-US" sz="1035" dirty="0" smtClean="0">
                <a:solidFill>
                  <a:srgbClr val="000000">
                    <a:alpha val="80000"/>
                  </a:srgbClr>
                </a:solidFill>
                <a:latin typeface="Space Mono" pitchFamily="34" charset="0"/>
                <a:ea typeface="Space Mono" pitchFamily="34" charset="-122"/>
                <a:cs typeface="Space Mono" pitchFamily="34" charset="-120"/>
              </a:rPr>
              <a:t>Design a seamless user provisioning process for onboarding new users, including automated scripts for user account creation, assignment of appropriate roles and permissions, and integration with HR systems.</a:t>
            </a:r>
          </a:p>
          <a:p>
            <a:pPr algn="l" marL="242900" indent="-242900">
              <a:lnSpc>
                <a:spcPts val="2042"/>
              </a:lnSpc>
              <a:spcBef>
                <a:spcPts val="1945"/>
              </a:spcBef>
              <a:buSzPct val="100000"/>
              <a:buChar char="•"/>
            </a:pPr>
            <a:r>
              <a:rPr lang="en-US" sz="1620" dirty="0" smtClean="0">
                <a:solidFill>
                  <a:srgbClr val="071023"/>
                </a:solidFill>
                <a:latin typeface="Space Mono" pitchFamily="34" charset="0"/>
                <a:ea typeface="Space Mono" pitchFamily="34" charset="-122"/>
                <a:cs typeface="Space Mono" pitchFamily="34" charset="-120"/>
              </a:rPr>
              <a:t>Multi-Factor Authentication (MFA)</a:t>
            </a:r>
          </a:p>
          <a:p>
            <a:pPr algn="l" lvl="1">
              <a:lnSpc>
                <a:spcPts val="1449"/>
              </a:lnSpc>
              <a:spcBef>
                <a:spcPts val="314"/>
              </a:spcBef>
              <a:buNone/>
            </a:pPr>
            <a:r>
              <a:rPr lang="en-US" sz="1035" dirty="0" smtClean="0">
                <a:solidFill>
                  <a:srgbClr val="000000">
                    <a:alpha val="80000"/>
                  </a:srgbClr>
                </a:solidFill>
                <a:latin typeface="Space Mono" pitchFamily="34" charset="0"/>
                <a:ea typeface="Space Mono" pitchFamily="34" charset="-122"/>
                <a:cs typeface="Space Mono" pitchFamily="34" charset="-120"/>
              </a:rPr>
              <a:t>Configure and implement robust multi-factor authentication mechanisms, such as push notifications, one-time passwords, or biometric authentication, to enhance security and prevent unauthorized access.</a:t>
            </a:r>
          </a:p>
          <a:p>
            <a:pPr algn="l" marL="242900" indent="-242900">
              <a:lnSpc>
                <a:spcPts val="2042"/>
              </a:lnSpc>
              <a:spcBef>
                <a:spcPts val="1945"/>
              </a:spcBef>
              <a:buSzPct val="100000"/>
              <a:buChar char="•"/>
            </a:pPr>
            <a:r>
              <a:rPr lang="en-US" sz="1620" dirty="0" smtClean="0">
                <a:solidFill>
                  <a:srgbClr val="071023"/>
                </a:solidFill>
                <a:latin typeface="Space Mono" pitchFamily="34" charset="0"/>
                <a:ea typeface="Space Mono" pitchFamily="34" charset="-122"/>
                <a:cs typeface="Space Mono" pitchFamily="34" charset="-120"/>
              </a:rPr>
              <a:t>Password Policies</a:t>
            </a:r>
          </a:p>
          <a:p>
            <a:pPr algn="l" lvl="1">
              <a:lnSpc>
                <a:spcPts val="1449"/>
              </a:lnSpc>
              <a:spcBef>
                <a:spcPts val="314"/>
              </a:spcBef>
              <a:buNone/>
            </a:pPr>
            <a:r>
              <a:rPr lang="en-US" sz="1035" dirty="0" smtClean="0">
                <a:solidFill>
                  <a:srgbClr val="000000">
                    <a:alpha val="80000"/>
                  </a:srgbClr>
                </a:solidFill>
                <a:latin typeface="Space Mono" pitchFamily="34" charset="0"/>
                <a:ea typeface="Space Mono" pitchFamily="34" charset="-122"/>
                <a:cs typeface="Space Mono" pitchFamily="34" charset="-120"/>
              </a:rPr>
              <a:t>Establish and enforce strong password policies, including requirements for password complexity, length, and regular password resets, to mitigate the risk of password-based attacks.</a:t>
            </a:r>
            <a:endParaRPr lang="en-US" dirty="0"/>
          </a:p>
        </p:txBody>
      </p:sp>
      <p:sp>
        <p:nvSpPr>
          <p:cNvPr id="5" name="Object 4"/>
          <p:cNvSpPr/>
          <p:nvPr/>
        </p:nvSpPr>
        <p:spPr>
          <a:xfrm>
            <a:off x="6284928" y="2419043"/>
            <a:ext cx="5446938" cy="3568155"/>
          </a:xfrm>
          <a:prstGeom prst="rect">
            <a:avLst/>
          </a:prstGeom>
          <a:noFill/>
        </p:spPr>
        <p:txBody>
          <a:bodyPr wrap="square" rtlCol="0" anchor="t" bIns="0" lIns="0" rIns="0" tIns="0"/>
          <a:lstStyle/>
          <a:p>
            <a:pPr algn="l" marL="242900" indent="-242900">
              <a:lnSpc>
                <a:spcPts val="2042"/>
              </a:lnSpc>
              <a:buSzPct val="100000"/>
              <a:buChar char="•"/>
            </a:pPr>
            <a:r>
              <a:rPr lang="en-US" sz="1620" dirty="0" smtClean="0">
                <a:solidFill>
                  <a:srgbClr val="071023"/>
                </a:solidFill>
                <a:latin typeface="Space Mono" pitchFamily="34" charset="0"/>
                <a:ea typeface="Space Mono" pitchFamily="34" charset="-122"/>
                <a:cs typeface="Space Mono" pitchFamily="34" charset="-120"/>
              </a:rPr>
              <a:t>Password Reset Processes</a:t>
            </a:r>
          </a:p>
          <a:p>
            <a:pPr algn="l" lvl="1">
              <a:lnSpc>
                <a:spcPts val="1449"/>
              </a:lnSpc>
              <a:spcBef>
                <a:spcPts val="314"/>
              </a:spcBef>
              <a:buNone/>
            </a:pPr>
            <a:r>
              <a:rPr lang="en-US" sz="1035" dirty="0" smtClean="0">
                <a:solidFill>
                  <a:srgbClr val="000000">
                    <a:alpha val="80000"/>
                  </a:srgbClr>
                </a:solidFill>
                <a:latin typeface="Space Mono" pitchFamily="34" charset="0"/>
                <a:ea typeface="Space Mono" pitchFamily="34" charset="-122"/>
                <a:cs typeface="Space Mono" pitchFamily="34" charset="-120"/>
              </a:rPr>
              <a:t>Develop self-service password reset processes that allow users to securely reset their passwords, reducing the burden on the IT support team and improving user experience.</a:t>
            </a:r>
          </a:p>
          <a:p>
            <a:pPr algn="l" marL="242900" indent="-242900">
              <a:lnSpc>
                <a:spcPts val="2042"/>
              </a:lnSpc>
              <a:spcBef>
                <a:spcPts val="1945"/>
              </a:spcBef>
              <a:buSzPct val="100000"/>
              <a:buChar char="•"/>
            </a:pPr>
            <a:r>
              <a:rPr lang="en-US" sz="1620" dirty="0" smtClean="0">
                <a:solidFill>
                  <a:srgbClr val="071023"/>
                </a:solidFill>
                <a:latin typeface="Space Mono" pitchFamily="34" charset="0"/>
                <a:ea typeface="Space Mono" pitchFamily="34" charset="-122"/>
                <a:cs typeface="Space Mono" pitchFamily="34" charset="-120"/>
              </a:rPr>
              <a:t>Role-Based Access Control (RBAC)</a:t>
            </a:r>
          </a:p>
          <a:p>
            <a:pPr algn="l" lvl="1">
              <a:lnSpc>
                <a:spcPts val="1449"/>
              </a:lnSpc>
              <a:spcBef>
                <a:spcPts val="314"/>
              </a:spcBef>
              <a:buNone/>
            </a:pPr>
            <a:r>
              <a:rPr lang="en-US" sz="1035" dirty="0" smtClean="0">
                <a:solidFill>
                  <a:srgbClr val="000000">
                    <a:alpha val="80000"/>
                  </a:srgbClr>
                </a:solidFill>
                <a:latin typeface="Space Mono" pitchFamily="34" charset="0"/>
                <a:ea typeface="Space Mono" pitchFamily="34" charset="-122"/>
                <a:cs typeface="Space Mono" pitchFamily="34" charset="-120"/>
              </a:rPr>
              <a:t>Implement a role-based access control model to manage and govern user permissions, ensuring that users have the appropriate level of access to resources based on their job functions and responsibilities.</a:t>
            </a:r>
          </a:p>
          <a:p>
            <a:pPr algn="l" marL="242900" indent="-242900">
              <a:lnSpc>
                <a:spcPts val="2042"/>
              </a:lnSpc>
              <a:spcBef>
                <a:spcPts val="1945"/>
              </a:spcBef>
              <a:buSzPct val="100000"/>
              <a:buChar char="•"/>
            </a:pPr>
            <a:r>
              <a:rPr lang="en-US" sz="1620" dirty="0" smtClean="0">
                <a:solidFill>
                  <a:srgbClr val="071023"/>
                </a:solidFill>
                <a:latin typeface="Space Mono" pitchFamily="34" charset="0"/>
                <a:ea typeface="Space Mono" pitchFamily="34" charset="-122"/>
                <a:cs typeface="Space Mono" pitchFamily="34" charset="-120"/>
              </a:rPr>
              <a:t>Attribute-Based Access Control (ABAC)</a:t>
            </a:r>
          </a:p>
          <a:p>
            <a:pPr algn="l" lvl="1">
              <a:lnSpc>
                <a:spcPts val="1449"/>
              </a:lnSpc>
              <a:spcBef>
                <a:spcPts val="314"/>
              </a:spcBef>
              <a:buNone/>
            </a:pPr>
            <a:r>
              <a:rPr lang="en-US" sz="1035" dirty="0" smtClean="0">
                <a:solidFill>
                  <a:srgbClr val="000000">
                    <a:alpha val="80000"/>
                  </a:srgbClr>
                </a:solidFill>
                <a:latin typeface="Space Mono" pitchFamily="34" charset="0"/>
                <a:ea typeface="Space Mono" pitchFamily="34" charset="-122"/>
                <a:cs typeface="Space Mono" pitchFamily="34" charset="-120"/>
              </a:rPr>
              <a:t>Develop an attribute-based access control policy that considers additional contextual information, such as user location, device type, or risk factors, to make more granular and dynamic access control decisions.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476131" y="476131"/>
            <a:ext cx="4616566" cy="5913546"/>
          </a:xfrm>
          <a:prstGeom prst="rect">
            <a:avLst/>
          </a:prstGeom>
          <a:solidFill>
            <a:srgbClr val="b9d5b1"/>
          </a:solidFill>
        </p:spPr>
      </p:sp>
      <p:pic>
        <p:nvPicPr>
          <p:cNvPr id="3" name="Object 2" descr="preencoded.png">    </p:cNvPr>
          <p:cNvPicPr>
            <a:picLocks noChangeAspect="1"/>
          </p:cNvPicPr>
          <p:nvPr/>
        </p:nvPicPr>
        <p:blipFill>
          <a:blip r:embed="rId1"/>
          <a:srcRect l="23977" r="23977" t="0" b="0"/>
          <a:stretch/>
        </p:blipFill>
        <p:spPr>
          <a:xfrm>
            <a:off x="476131" y="476131"/>
            <a:ext cx="4616566" cy="5913546"/>
          </a:xfrm>
          <a:prstGeom prst="rect">
            <a:avLst/>
          </a:prstGeom>
        </p:spPr>
      </p:pic>
      <p:sp>
        <p:nvSpPr>
          <p:cNvPr id="4" name="Object 3"/>
          <p:cNvSpPr/>
          <p:nvPr/>
        </p:nvSpPr>
        <p:spPr>
          <a:xfrm>
            <a:off x="6012329" y="1640569"/>
            <a:ext cx="5239732" cy="1428393"/>
          </a:xfrm>
          <a:prstGeom prst="rect">
            <a:avLst/>
          </a:prstGeom>
          <a:noFill/>
        </p:spPr>
        <p:txBody>
          <a:bodyPr wrap="square" rtlCol="0" anchor="t" bIns="0" lIns="0" rIns="0" tIns="0"/>
          <a:lstStyle/>
          <a:p>
            <a:pPr algn="ctr">
              <a:lnSpc>
                <a:spcPts val="3794"/>
              </a:lnSpc>
              <a:buNone/>
            </a:pPr>
            <a:r>
              <a:rPr lang="en-US" sz="3563" spc="35" kern="0" dirty="0" smtClean="0">
                <a:solidFill>
                  <a:srgbClr val="f5f6f2"/>
                </a:solidFill>
                <a:latin typeface="Poppins" pitchFamily="34" charset="0"/>
                <a:ea typeface="Poppins" pitchFamily="34" charset="-122"/>
                <a:cs typeface="Poppins" pitchFamily="34" charset="-120"/>
              </a:rPr>
              <a:t>Secure and Efficient Access to Enterprise Resources</a:t>
            </a:r>
            <a:endParaRPr lang="en-US" dirty="0"/>
          </a:p>
        </p:txBody>
      </p:sp>
      <p:sp>
        <p:nvSpPr>
          <p:cNvPr id="5" name="Object 4"/>
          <p:cNvSpPr/>
          <p:nvPr/>
        </p:nvSpPr>
        <p:spPr>
          <a:xfrm>
            <a:off x="5247826" y="3199897"/>
            <a:ext cx="6768737" cy="1980705"/>
          </a:xfrm>
          <a:prstGeom prst="rect">
            <a:avLst/>
          </a:prstGeom>
          <a:noFill/>
        </p:spPr>
        <p:txBody>
          <a:bodyPr wrap="square" rtlCol="0" anchor="t" bIns="0" lIns="0" rIns="0" tIns="0"/>
          <a:lstStyle/>
          <a:p>
            <a:pPr algn="ctr">
              <a:lnSpc>
                <a:spcPts val="2016"/>
              </a:lnSpc>
              <a:spcBef>
                <a:spcPts val="1011"/>
              </a:spcBef>
              <a:buNone/>
            </a:pPr>
            <a:r>
              <a:rPr lang="en-US" sz="1440" dirty="0" smtClean="0">
                <a:solidFill>
                  <a:srgbClr val="ffffff">
                    <a:alpha val="80000"/>
                  </a:srgbClr>
                </a:solidFill>
                <a:latin typeface="Space Mono" pitchFamily="34" charset="0"/>
                <a:ea typeface="Space Mono" pitchFamily="34" charset="-122"/>
                <a:cs typeface="Space Mono" pitchFamily="34" charset="-120"/>
              </a:rPr>
              <a:t>This slide discusses the access control mechanisms and auditing, logging, and incident response processes that will be implemented as part of the Identity and Access Management (IAM) system. The goal is to ensure secure and efficient access to enterprise resources for authorized users, while maintaining robust logging and monitoring capabilities to detect and respond to security incidents.</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and Access Management (IAM) Implementation Plan</dc:title>
  <dc:subject>Identity and Access Management (IAM) Implementation Plan</dc:subject>
  <dc:creator>iit2022125@iiita.ac.in</dc:creator>
  <cp:lastModifiedBy>iit2022125@iiita.ac.in</cp:lastModifiedBy>
  <cp:revision>1</cp:revision>
  <dcterms:created xsi:type="dcterms:W3CDTF">2024-06-07T10:05:03.791Z</dcterms:created>
  <dcterms:modified xsi:type="dcterms:W3CDTF">2024-06-07T10:05:03.791Z</dcterms:modified>
</cp:coreProperties>
</file>